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8" r:id="rId5"/>
    <p:sldId id="269" r:id="rId6"/>
    <p:sldId id="273"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5" r:id="rId29"/>
    <p:sldId id="333" r:id="rId30"/>
    <p:sldId id="334" r:id="rId31"/>
    <p:sldId id="332" r:id="rId32"/>
    <p:sldId id="336" r:id="rId33"/>
    <p:sldId id="337" r:id="rId34"/>
    <p:sldId id="338" r:id="rId35"/>
    <p:sldId id="339" r:id="rId36"/>
    <p:sldId id="340" r:id="rId37"/>
    <p:sldId id="341" r:id="rId38"/>
    <p:sldId id="342" r:id="rId39"/>
    <p:sldId id="344" r:id="rId40"/>
    <p:sldId id="345" r:id="rId41"/>
    <p:sldId id="346" r:id="rId42"/>
    <p:sldId id="347" r:id="rId43"/>
    <p:sldId id="343"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9" r:id="rId84"/>
    <p:sldId id="390" r:id="rId85"/>
    <p:sldId id="391" r:id="rId86"/>
    <p:sldId id="392" r:id="rId87"/>
    <p:sldId id="393" r:id="rId88"/>
    <p:sldId id="394" r:id="rId89"/>
    <p:sldId id="395" r:id="rId90"/>
    <p:sldId id="396" r:id="rId91"/>
    <p:sldId id="397" r:id="rId92"/>
    <p:sldId id="398" r:id="rId93"/>
    <p:sldId id="399" r:id="rId94"/>
    <p:sldId id="400" r:id="rId95"/>
    <p:sldId id="401" r:id="rId96"/>
    <p:sldId id="402" r:id="rId97"/>
    <p:sldId id="403" r:id="rId98"/>
    <p:sldId id="404" r:id="rId99"/>
    <p:sldId id="405" r:id="rId100"/>
    <p:sldId id="406" r:id="rId101"/>
    <p:sldId id="408" r:id="rId102"/>
    <p:sldId id="409" r:id="rId103"/>
    <p:sldId id="410" r:id="rId104"/>
    <p:sldId id="407" r:id="rId105"/>
    <p:sldId id="411" r:id="rId106"/>
    <p:sldId id="412" r:id="rId107"/>
    <p:sldId id="413" r:id="rId108"/>
    <p:sldId id="414" r:id="rId109"/>
    <p:sldId id="415" r:id="rId110"/>
    <p:sldId id="416" r:id="rId111"/>
    <p:sldId id="417" r:id="rId112"/>
    <p:sldId id="41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3C1B"/>
    <a:srgbClr val="28788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2" autoAdjust="0"/>
    <p:restoredTop sz="94638" autoAdjust="0"/>
  </p:normalViewPr>
  <p:slideViewPr>
    <p:cSldViewPr snapToGrid="0">
      <p:cViewPr varScale="1">
        <p:scale>
          <a:sx n="150" d="100"/>
          <a:sy n="150" d="100"/>
        </p:scale>
        <p:origin x="114" y="12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8127"/>
            <a:ext cx="9144000" cy="164086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2255965"/>
            <a:ext cx="9144000" cy="4251626"/>
          </a:xfrm>
        </p:spPr>
        <p:txBody>
          <a:bodyPr>
            <a:normAutofit/>
          </a:bodyPr>
          <a:lstStyle>
            <a:lvl1pPr marL="0" indent="0" algn="l">
              <a:buNone/>
              <a:defRPr sz="3000" b="1">
                <a:solidFill>
                  <a:srgbClr val="287887"/>
                </a:solidFill>
                <a:latin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cxnSp>
        <p:nvCxnSpPr>
          <p:cNvPr id="7" name="Straight Connector 6"/>
          <p:cNvCxnSpPr/>
          <p:nvPr userDrawn="1"/>
        </p:nvCxnSpPr>
        <p:spPr>
          <a:xfrm>
            <a:off x="609600" y="2020691"/>
            <a:ext cx="109728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31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87752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40796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0240"/>
          </a:xfrm>
        </p:spPr>
        <p:txBody>
          <a:bodyPr>
            <a:normAutofit/>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1361588"/>
            <a:ext cx="10515600" cy="5288594"/>
          </a:xfrm>
        </p:spPr>
        <p:txBody>
          <a:bodyPr>
            <a:normAutofit/>
          </a:bodyPr>
          <a:lstStyle>
            <a:lvl1pPr>
              <a:buClr>
                <a:srgbClr val="287887"/>
              </a:buClr>
              <a:defRPr sz="2800">
                <a:latin typeface="Times New Roman" panose="02020603050405020304" pitchFamily="18" charset="0"/>
                <a:cs typeface="Times New Roman" panose="02020603050405020304" pitchFamily="18" charset="0"/>
              </a:defRPr>
            </a:lvl1pPr>
            <a:lvl2pPr>
              <a:buClr>
                <a:srgbClr val="287887"/>
              </a:buClr>
              <a:defRPr sz="2400">
                <a:latin typeface="Times New Roman" panose="02020603050405020304" pitchFamily="18" charset="0"/>
                <a:cs typeface="Times New Roman" panose="02020603050405020304" pitchFamily="18" charset="0"/>
              </a:defRPr>
            </a:lvl2pPr>
            <a:lvl3pPr>
              <a:buClr>
                <a:srgbClr val="287887"/>
              </a:buClr>
              <a:defRPr sz="2000">
                <a:latin typeface="Times New Roman" panose="02020603050405020304" pitchFamily="18" charset="0"/>
                <a:cs typeface="Times New Roman" panose="02020603050405020304" pitchFamily="18" charset="0"/>
              </a:defRPr>
            </a:lvl3pPr>
            <a:lvl4pPr>
              <a:buClr>
                <a:srgbClr val="287887"/>
              </a:buClr>
              <a:defRPr sz="2000">
                <a:latin typeface="Times New Roman" panose="02020603050405020304" pitchFamily="18" charset="0"/>
                <a:cs typeface="Times New Roman" panose="02020603050405020304" pitchFamily="18" charset="0"/>
              </a:defRPr>
            </a:lvl4pPr>
            <a:lvl5pPr>
              <a:buClr>
                <a:srgbClr val="287887"/>
              </a:buClr>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838200" y="1087941"/>
            <a:ext cx="105156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dirty="0"/>
          </a:p>
        </p:txBody>
      </p:sp>
    </p:spTree>
    <p:extLst>
      <p:ext uri="{BB962C8B-B14F-4D97-AF65-F5344CB8AC3E}">
        <p14:creationId xmlns:p14="http://schemas.microsoft.com/office/powerpoint/2010/main" val="304203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53682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AFE327-D42E-4265-9680-647C8880344F}" type="datetimeFigureOut">
              <a:rPr lang="en-US" smtClean="0"/>
              <a:t>8/3/2018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257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AFE327-D42E-4265-9680-647C8880344F}" type="datetimeFigureOut">
              <a:rPr lang="en-US" smtClean="0"/>
              <a:t>8/3/2018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7299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FE327-D42E-4265-9680-647C8880344F}" type="datetimeFigureOut">
              <a:rPr lang="en-US" smtClean="0"/>
              <a:t>8/3/2018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1435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192378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706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FE327-D42E-4265-9680-647C8880344F}" type="datetimeFigureOut">
              <a:rPr lang="en-US" smtClean="0"/>
              <a:t>8/3/2018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6F46B-8D5B-45C4-9F01-2F32D91BBBC3}" type="slidenum">
              <a:rPr lang="en-US" smtClean="0"/>
              <a:t>‹#›</a:t>
            </a:fld>
            <a:endParaRPr lang="en-US"/>
          </a:p>
        </p:txBody>
      </p:sp>
    </p:spTree>
    <p:extLst>
      <p:ext uri="{BB962C8B-B14F-4D97-AF65-F5344CB8AC3E}">
        <p14:creationId xmlns:p14="http://schemas.microsoft.com/office/powerpoint/2010/main" val="306045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2.xml"/><Relationship Id="rId4" Type="http://schemas.openxmlformats.org/officeDocument/2006/relationships/image" Target="../media/image172.jpg"/></Relationships>
</file>

<file path=ppt/slides/_rels/slide104.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image" Target="../media/image173.jpg"/><Relationship Id="rId1" Type="http://schemas.openxmlformats.org/officeDocument/2006/relationships/slideLayout" Target="../slideLayouts/slideLayout2.xml"/><Relationship Id="rId5" Type="http://schemas.openxmlformats.org/officeDocument/2006/relationships/image" Target="../media/image176.jpg"/><Relationship Id="rId4" Type="http://schemas.openxmlformats.org/officeDocument/2006/relationships/image" Target="../media/image175.jpg"/></Relationships>
</file>

<file path=ppt/slides/_rels/slide106.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jpg"/></Relationships>
</file>

<file path=ppt/slides/_rels/slide10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7.jpg"/><Relationship Id="rId1" Type="http://schemas.openxmlformats.org/officeDocument/2006/relationships/slideLayout" Target="../slideLayouts/slideLayout2.xml"/><Relationship Id="rId5" Type="http://schemas.openxmlformats.org/officeDocument/2006/relationships/image" Target="../media/image183.jpg"/><Relationship Id="rId4" Type="http://schemas.openxmlformats.org/officeDocument/2006/relationships/image" Target="../media/image182.png"/></Relationships>
</file>

<file path=ppt/slides/_rels/slide1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77.jpg"/><Relationship Id="rId1" Type="http://schemas.openxmlformats.org/officeDocument/2006/relationships/slideLayout" Target="../slideLayouts/slideLayout2.xml"/><Relationship Id="rId6" Type="http://schemas.openxmlformats.org/officeDocument/2006/relationships/image" Target="../media/image187.jpg"/><Relationship Id="rId5" Type="http://schemas.openxmlformats.org/officeDocument/2006/relationships/image" Target="../media/image186.jpg"/><Relationship Id="rId4" Type="http://schemas.openxmlformats.org/officeDocument/2006/relationships/image" Target="../media/image185.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image" Target="../media/image188.jpg"/><Relationship Id="rId1" Type="http://schemas.openxmlformats.org/officeDocument/2006/relationships/slideLayout" Target="../slideLayouts/slideLayout2.xml"/><Relationship Id="rId4" Type="http://schemas.openxmlformats.org/officeDocument/2006/relationships/image" Target="../media/image190.jpg"/></Relationships>
</file>

<file path=ppt/slides/_rels/slide112.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image" Target="../media/image188.jpg"/><Relationship Id="rId1" Type="http://schemas.openxmlformats.org/officeDocument/2006/relationships/slideLayout" Target="../slideLayouts/slideLayout2.xml"/><Relationship Id="rId4" Type="http://schemas.openxmlformats.org/officeDocument/2006/relationships/image" Target="../media/image19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jp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7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8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8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jpg"/></Relationships>
</file>

<file path=ppt/slides/_rels/slide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2.jpg"/><Relationship Id="rId1" Type="http://schemas.openxmlformats.org/officeDocument/2006/relationships/slideLayout" Target="../slideLayouts/slideLayout2.xml"/><Relationship Id="rId4" Type="http://schemas.openxmlformats.org/officeDocument/2006/relationships/image" Target="../media/image164.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3446" y="393793"/>
            <a:ext cx="6922546" cy="1581845"/>
          </a:xfrm>
          <a:noFill/>
        </p:spPr>
        <p:txBody>
          <a:bodyPr>
            <a:normAutofit/>
          </a:bodyPr>
          <a:lstStyle/>
          <a:p>
            <a:pPr algn="l"/>
            <a:r>
              <a:rPr lang="en-US" sz="4000" dirty="0"/>
              <a:t>CHAPTER 2</a:t>
            </a:r>
            <a:br>
              <a:rPr lang="en-US" sz="4000" dirty="0"/>
            </a:br>
            <a:r>
              <a:rPr lang="en-US" sz="4000" dirty="0"/>
              <a:t>FORCE SYSTEMS </a:t>
            </a:r>
          </a:p>
        </p:txBody>
      </p:sp>
      <p:sp>
        <p:nvSpPr>
          <p:cNvPr id="3" name="Subtitle 2"/>
          <p:cNvSpPr>
            <a:spLocks noGrp="1"/>
          </p:cNvSpPr>
          <p:nvPr>
            <p:ph type="subTitle" idx="1"/>
          </p:nvPr>
        </p:nvSpPr>
        <p:spPr>
          <a:xfrm>
            <a:off x="626931" y="2173184"/>
            <a:ext cx="6741665" cy="4500748"/>
          </a:xfrm>
          <a:noFill/>
        </p:spPr>
        <p:txBody>
          <a:bodyPr>
            <a:noAutofit/>
          </a:bodyPr>
          <a:lstStyle/>
          <a:p>
            <a:r>
              <a:rPr lang="en-US" sz="1800" dirty="0">
                <a:latin typeface="Times New Roman" panose="02020603050405020304" pitchFamily="18" charset="0"/>
                <a:cs typeface="Times New Roman" panose="02020603050405020304" pitchFamily="18" charset="0"/>
              </a:rPr>
              <a:t>CHAPTER OUTLINE</a:t>
            </a:r>
          </a:p>
          <a:p>
            <a:r>
              <a:rPr lang="en-US" sz="1800" b="0" dirty="0">
                <a:solidFill>
                  <a:schemeClr val="tx1"/>
                </a:solidFill>
                <a:latin typeface="Times New Roman" panose="02020603050405020304" pitchFamily="18" charset="0"/>
                <a:cs typeface="Times New Roman" panose="02020603050405020304" pitchFamily="18" charset="0"/>
              </a:rPr>
              <a:t>2/1  Introduction</a:t>
            </a:r>
          </a:p>
          <a:p>
            <a:r>
              <a:rPr lang="en-US" sz="1800" b="0" dirty="0">
                <a:solidFill>
                  <a:schemeClr val="tx1"/>
                </a:solidFill>
                <a:latin typeface="Times New Roman" panose="02020603050405020304" pitchFamily="18" charset="0"/>
                <a:cs typeface="Times New Roman" panose="02020603050405020304" pitchFamily="18" charset="0"/>
              </a:rPr>
              <a:t>2/2  Force</a:t>
            </a:r>
          </a:p>
          <a:p>
            <a:r>
              <a:rPr lang="en-US" sz="1800" dirty="0">
                <a:solidFill>
                  <a:srgbClr val="A03C1B"/>
                </a:solidFill>
                <a:latin typeface="Times New Roman" panose="02020603050405020304" pitchFamily="18" charset="0"/>
                <a:cs typeface="Times New Roman" panose="02020603050405020304" pitchFamily="18" charset="0"/>
              </a:rPr>
              <a:t>SECTION A</a:t>
            </a:r>
            <a:r>
              <a:rPr lang="en-US" sz="1800" b="0" dirty="0">
                <a:solidFill>
                  <a:srgbClr val="A03C1B"/>
                </a:solidFill>
                <a:latin typeface="Times New Roman" panose="02020603050405020304" pitchFamily="18" charset="0"/>
                <a:cs typeface="Times New Roman" panose="02020603050405020304" pitchFamily="18" charset="0"/>
              </a:rPr>
              <a:t>   </a:t>
            </a:r>
            <a:r>
              <a:rPr lang="en-US" sz="1800" dirty="0">
                <a:solidFill>
                  <a:srgbClr val="A03C1B"/>
                </a:solidFill>
                <a:latin typeface="Times New Roman" panose="02020603050405020304" pitchFamily="18" charset="0"/>
                <a:cs typeface="Times New Roman" panose="02020603050405020304" pitchFamily="18" charset="0"/>
              </a:rPr>
              <a:t>Two-Dimensional Force Systems</a:t>
            </a:r>
          </a:p>
          <a:p>
            <a:r>
              <a:rPr lang="en-US" sz="1800" b="0" dirty="0">
                <a:solidFill>
                  <a:schemeClr val="tx1"/>
                </a:solidFill>
                <a:latin typeface="Times New Roman" panose="02020603050405020304" pitchFamily="18" charset="0"/>
                <a:cs typeface="Times New Roman" panose="02020603050405020304" pitchFamily="18" charset="0"/>
              </a:rPr>
              <a:t>2/3  Rectangular Components</a:t>
            </a:r>
          </a:p>
          <a:p>
            <a:r>
              <a:rPr lang="en-US" sz="1800" b="0" dirty="0">
                <a:solidFill>
                  <a:schemeClr val="tx1"/>
                </a:solidFill>
                <a:latin typeface="Times New Roman" panose="02020603050405020304" pitchFamily="18" charset="0"/>
                <a:cs typeface="Times New Roman" panose="02020603050405020304" pitchFamily="18" charset="0"/>
              </a:rPr>
              <a:t>2/4  Moment</a:t>
            </a:r>
          </a:p>
          <a:p>
            <a:r>
              <a:rPr lang="en-US" sz="1800" b="0" dirty="0">
                <a:solidFill>
                  <a:schemeClr val="tx1"/>
                </a:solidFill>
                <a:latin typeface="Times New Roman" panose="02020603050405020304" pitchFamily="18" charset="0"/>
                <a:cs typeface="Times New Roman" panose="02020603050405020304" pitchFamily="18" charset="0"/>
              </a:rPr>
              <a:t>2/5  Couple</a:t>
            </a:r>
          </a:p>
          <a:p>
            <a:r>
              <a:rPr lang="en-US" sz="1800" b="0" dirty="0">
                <a:solidFill>
                  <a:schemeClr val="tx1"/>
                </a:solidFill>
                <a:latin typeface="Times New Roman" panose="02020603050405020304" pitchFamily="18" charset="0"/>
                <a:cs typeface="Times New Roman" panose="02020603050405020304" pitchFamily="18" charset="0"/>
              </a:rPr>
              <a:t>2/6  Resultants</a:t>
            </a:r>
          </a:p>
          <a:p>
            <a:r>
              <a:rPr lang="en-US" sz="1800" dirty="0">
                <a:solidFill>
                  <a:srgbClr val="A03C1B"/>
                </a:solidFill>
                <a:latin typeface="Times New Roman" panose="02020603050405020304" pitchFamily="18" charset="0"/>
                <a:cs typeface="Times New Roman" panose="02020603050405020304" pitchFamily="18" charset="0"/>
              </a:rPr>
              <a:t>SECTION B</a:t>
            </a:r>
            <a:r>
              <a:rPr lang="en-US" sz="1800" b="0" dirty="0">
                <a:solidFill>
                  <a:srgbClr val="A03C1B"/>
                </a:solidFill>
                <a:latin typeface="Times New Roman" panose="02020603050405020304" pitchFamily="18" charset="0"/>
                <a:cs typeface="Times New Roman" panose="02020603050405020304" pitchFamily="18" charset="0"/>
              </a:rPr>
              <a:t>   </a:t>
            </a:r>
            <a:r>
              <a:rPr lang="en-US" sz="1800" dirty="0">
                <a:solidFill>
                  <a:srgbClr val="A03C1B"/>
                </a:solidFill>
                <a:latin typeface="Times New Roman" panose="02020603050405020304" pitchFamily="18" charset="0"/>
                <a:cs typeface="Times New Roman" panose="02020603050405020304" pitchFamily="18" charset="0"/>
              </a:rPr>
              <a:t>Three-Dimensional Force Systems</a:t>
            </a:r>
          </a:p>
          <a:p>
            <a:r>
              <a:rPr lang="en-US" sz="1800" b="0" dirty="0">
                <a:solidFill>
                  <a:schemeClr val="tx1"/>
                </a:solidFill>
                <a:latin typeface="Times New Roman" panose="02020603050405020304" pitchFamily="18" charset="0"/>
                <a:cs typeface="Times New Roman" panose="02020603050405020304" pitchFamily="18" charset="0"/>
              </a:rPr>
              <a:t>2/7  Rectangular Components</a:t>
            </a:r>
          </a:p>
          <a:p>
            <a:r>
              <a:rPr lang="en-US" sz="1800" b="0" dirty="0">
                <a:solidFill>
                  <a:schemeClr val="tx1"/>
                </a:solidFill>
                <a:latin typeface="Times New Roman" panose="02020603050405020304" pitchFamily="18" charset="0"/>
                <a:cs typeface="Times New Roman" panose="02020603050405020304" pitchFamily="18" charset="0"/>
              </a:rPr>
              <a:t>2/8  Moment and Couple</a:t>
            </a:r>
          </a:p>
          <a:p>
            <a:r>
              <a:rPr lang="en-US" sz="1800" b="0" dirty="0">
                <a:solidFill>
                  <a:schemeClr val="tx1"/>
                </a:solidFill>
                <a:latin typeface="Times New Roman" panose="02020603050405020304" pitchFamily="18" charset="0"/>
                <a:cs typeface="Times New Roman" panose="02020603050405020304" pitchFamily="18" charset="0"/>
              </a:rPr>
              <a:t>2/9  Resultants</a:t>
            </a:r>
          </a:p>
        </p:txBody>
      </p:sp>
      <p:sp>
        <p:nvSpPr>
          <p:cNvPr id="7" name="TextBox 6"/>
          <p:cNvSpPr txBox="1"/>
          <p:nvPr/>
        </p:nvSpPr>
        <p:spPr>
          <a:xfrm>
            <a:off x="7604013" y="6630681"/>
            <a:ext cx="4148201" cy="215444"/>
          </a:xfrm>
          <a:prstGeom prst="rect">
            <a:avLst/>
          </a:prstGeom>
          <a:noFill/>
        </p:spPr>
        <p:txBody>
          <a:bodyPr wrap="square" rtlCol="0">
            <a:spAutoFit/>
          </a:bodyPr>
          <a:lstStyle/>
          <a:p>
            <a:r>
              <a:rPr lang="en-US" sz="800" dirty="0" err="1">
                <a:latin typeface="Times New Roman" panose="02020603050405020304" pitchFamily="18" charset="0"/>
                <a:cs typeface="Times New Roman" panose="02020603050405020304" pitchFamily="18" charset="0"/>
              </a:rPr>
              <a:t>Anze</a:t>
            </a:r>
            <a:r>
              <a:rPr lang="en-US" sz="800" dirty="0">
                <a:latin typeface="Times New Roman" panose="02020603050405020304" pitchFamily="18" charset="0"/>
                <a:cs typeface="Times New Roman" panose="02020603050405020304" pitchFamily="18" charset="0"/>
              </a:rPr>
              <a:t> </a:t>
            </a:r>
            <a:r>
              <a:rPr lang="en-US" sz="800" dirty="0" err="1">
                <a:latin typeface="Times New Roman" panose="02020603050405020304" pitchFamily="18" charset="0"/>
                <a:cs typeface="Times New Roman" panose="02020603050405020304" pitchFamily="18" charset="0"/>
              </a:rPr>
              <a:t>Bizjan</a:t>
            </a:r>
            <a:r>
              <a:rPr lang="en-US" sz="800" dirty="0">
                <a:latin typeface="Times New Roman" panose="02020603050405020304" pitchFamily="18" charset="0"/>
                <a:cs typeface="Times New Roman" panose="02020603050405020304" pitchFamily="18" charset="0"/>
              </a:rPr>
              <a:t>/</a:t>
            </a:r>
            <a:r>
              <a:rPr lang="en-US" sz="800" dirty="0" err="1">
                <a:latin typeface="Times New Roman" panose="02020603050405020304" pitchFamily="18" charset="0"/>
                <a:cs typeface="Times New Roman" panose="02020603050405020304" pitchFamily="18" charset="0"/>
              </a:rPr>
              <a:t>Shutterstock</a:t>
            </a:r>
            <a:endParaRPr lang="en-US" sz="8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flipH="1">
            <a:off x="626931" y="3608979"/>
            <a:ext cx="5943600" cy="0"/>
          </a:xfrm>
          <a:prstGeom prst="line">
            <a:avLst/>
          </a:prstGeom>
          <a:ln w="25400">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flipH="1">
            <a:off x="626931" y="5481579"/>
            <a:ext cx="5943600" cy="0"/>
          </a:xfrm>
          <a:prstGeom prst="line">
            <a:avLst/>
          </a:prstGeom>
          <a:ln w="25400">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pic>
        <p:nvPicPr>
          <p:cNvPr id="6" name="Picture 5"/>
          <p:cNvPicPr>
            <a:picLocks noChangeAspect="1"/>
          </p:cNvPicPr>
          <p:nvPr/>
        </p:nvPicPr>
        <p:blipFill rotWithShape="1">
          <a:blip r:embed="rId2"/>
          <a:srcRect b="3314"/>
          <a:stretch/>
        </p:blipFill>
        <p:spPr>
          <a:xfrm>
            <a:off x="7604013" y="0"/>
            <a:ext cx="4587987" cy="6630681"/>
          </a:xfrm>
          <a:prstGeom prst="rect">
            <a:avLst/>
          </a:prstGeom>
        </p:spPr>
      </p:pic>
    </p:spTree>
    <p:extLst>
      <p:ext uri="{BB962C8B-B14F-4D97-AF65-F5344CB8AC3E}">
        <p14:creationId xmlns:p14="http://schemas.microsoft.com/office/powerpoint/2010/main" val="1770575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Rectangular Components</a:t>
            </a:r>
          </a:p>
        </p:txBody>
      </p:sp>
      <p:sp>
        <p:nvSpPr>
          <p:cNvPr id="3" name="Content Placeholder 2"/>
          <p:cNvSpPr>
            <a:spLocks noGrp="1"/>
          </p:cNvSpPr>
          <p:nvPr>
            <p:ph idx="1"/>
          </p:nvPr>
        </p:nvSpPr>
        <p:spPr/>
        <p:txBody>
          <a:bodyPr/>
          <a:lstStyle/>
          <a:p>
            <a:r>
              <a:rPr lang="en-US" dirty="0"/>
              <a:t>Illustration</a:t>
            </a:r>
          </a:p>
          <a:p>
            <a:endParaRPr lang="en-US" dirty="0"/>
          </a:p>
          <a:p>
            <a:r>
              <a:rPr lang="en-US" dirty="0"/>
              <a:t>Vector Components:  </a:t>
            </a:r>
            <a:r>
              <a:rPr lang="en-US" b="1" dirty="0"/>
              <a:t>F</a:t>
            </a:r>
            <a:r>
              <a:rPr lang="en-US" dirty="0"/>
              <a:t> = </a:t>
            </a:r>
            <a:r>
              <a:rPr lang="en-US" b="1" dirty="0" err="1"/>
              <a:t>F</a:t>
            </a:r>
            <a:r>
              <a:rPr lang="en-US" i="1" baseline="-25000" dirty="0" err="1"/>
              <a:t>x</a:t>
            </a:r>
            <a:r>
              <a:rPr lang="en-US" dirty="0"/>
              <a:t> + </a:t>
            </a:r>
            <a:r>
              <a:rPr lang="en-US" b="1" dirty="0" err="1"/>
              <a:t>F</a:t>
            </a:r>
            <a:r>
              <a:rPr lang="en-US" i="1" baseline="-25000" dirty="0" err="1"/>
              <a:t>y</a:t>
            </a:r>
            <a:endParaRPr lang="en-US" i="1" baseline="-25000" dirty="0"/>
          </a:p>
          <a:p>
            <a:endParaRPr lang="en-US" i="1" dirty="0"/>
          </a:p>
          <a:p>
            <a:r>
              <a:rPr lang="en-US" dirty="0"/>
              <a:t>Scalar Components:  </a:t>
            </a:r>
            <a:r>
              <a:rPr lang="en-US" b="1" dirty="0"/>
              <a:t>F</a:t>
            </a:r>
            <a:r>
              <a:rPr lang="en-US" dirty="0"/>
              <a:t> = </a:t>
            </a:r>
            <a:r>
              <a:rPr lang="en-US" i="1" dirty="0" err="1"/>
              <a:t>F</a:t>
            </a:r>
            <a:r>
              <a:rPr lang="en-US" i="1" baseline="-25000" dirty="0" err="1"/>
              <a:t>x</a:t>
            </a:r>
            <a:r>
              <a:rPr lang="en-US" b="1" dirty="0" err="1"/>
              <a:t>i</a:t>
            </a:r>
            <a:r>
              <a:rPr lang="en-US" i="1" dirty="0"/>
              <a:t> + </a:t>
            </a:r>
            <a:r>
              <a:rPr lang="en-US" i="1" dirty="0" err="1"/>
              <a:t>F</a:t>
            </a:r>
            <a:r>
              <a:rPr lang="en-US" i="1" baseline="-25000" dirty="0" err="1"/>
              <a:t>y</a:t>
            </a:r>
            <a:r>
              <a:rPr lang="en-US" b="1" dirty="0" err="1"/>
              <a:t>j</a:t>
            </a:r>
            <a:endParaRPr lang="en-US" b="1" dirty="0"/>
          </a:p>
          <a:p>
            <a:endParaRPr lang="en-US" b="1" dirty="0"/>
          </a:p>
          <a:p>
            <a:r>
              <a:rPr lang="en-US" dirty="0"/>
              <a:t>Other Useful Relationships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610600" y="1361588"/>
            <a:ext cx="2743200" cy="2078351"/>
          </a:xfrm>
          <a:prstGeom prst="rect">
            <a:avLst/>
          </a:prstGeom>
        </p:spPr>
      </p:pic>
      <p:pic>
        <p:nvPicPr>
          <p:cNvPr id="5" name="Picture 4"/>
          <p:cNvPicPr>
            <a:picLocks noChangeAspect="1"/>
          </p:cNvPicPr>
          <p:nvPr/>
        </p:nvPicPr>
        <p:blipFill>
          <a:blip r:embed="rId3"/>
          <a:stretch>
            <a:fillRect/>
          </a:stretch>
        </p:blipFill>
        <p:spPr>
          <a:xfrm>
            <a:off x="7885216" y="4472743"/>
            <a:ext cx="3468584" cy="1442738"/>
          </a:xfrm>
          <a:prstGeom prst="rect">
            <a:avLst/>
          </a:prstGeom>
        </p:spPr>
      </p:pic>
    </p:spTree>
    <p:extLst>
      <p:ext uri="{BB962C8B-B14F-4D97-AF65-F5344CB8AC3E}">
        <p14:creationId xmlns:p14="http://schemas.microsoft.com/office/powerpoint/2010/main" val="36407775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Wrench Resultants (3 of 4)</a:t>
            </a:r>
          </a:p>
        </p:txBody>
      </p:sp>
      <p:sp>
        <p:nvSpPr>
          <p:cNvPr id="3" name="Content Placeholder 2"/>
          <p:cNvSpPr>
            <a:spLocks noGrp="1"/>
          </p:cNvSpPr>
          <p:nvPr>
            <p:ph idx="1"/>
          </p:nvPr>
        </p:nvSpPr>
        <p:spPr/>
        <p:txBody>
          <a:bodyPr/>
          <a:lstStyle/>
          <a:p>
            <a:r>
              <a:rPr lang="en-US" dirty="0"/>
              <a:t>Relocation of the Resultant by a Couple</a:t>
            </a:r>
          </a:p>
          <a:p>
            <a:pPr lvl="1"/>
            <a:r>
              <a:rPr lang="en-US" b="1" dirty="0"/>
              <a:t>R</a:t>
            </a:r>
            <a:r>
              <a:rPr lang="en-US" dirty="0"/>
              <a:t> is moved a distance </a:t>
            </a:r>
            <a:r>
              <a:rPr lang="en-US" i="1" dirty="0"/>
              <a:t>d</a:t>
            </a:r>
            <a:r>
              <a:rPr lang="en-US" dirty="0"/>
              <a:t> from the reference point.</a:t>
            </a:r>
          </a:p>
          <a:p>
            <a:pPr lvl="1"/>
            <a:r>
              <a:rPr lang="en-US" i="1" dirty="0"/>
              <a:t>Rd</a:t>
            </a:r>
            <a:r>
              <a:rPr lang="en-US" dirty="0"/>
              <a:t> = </a:t>
            </a:r>
            <a:r>
              <a:rPr lang="en-US" i="1" dirty="0"/>
              <a:t>M</a:t>
            </a:r>
            <a:r>
              <a:rPr lang="en-US" baseline="-25000" dirty="0"/>
              <a:t>2</a:t>
            </a:r>
            <a:endParaRPr lang="en-US" i="1" dirty="0"/>
          </a:p>
          <a:p>
            <a:endParaRPr lang="en-US" dirty="0"/>
          </a:p>
          <a:p>
            <a:pPr marL="0" indent="0">
              <a:buNone/>
            </a:pPr>
            <a:endParaRPr lang="en-US" dirty="0"/>
          </a:p>
          <a:p>
            <a:r>
              <a:rPr lang="en-US" dirty="0"/>
              <a:t>Final Wrench Resultant</a:t>
            </a:r>
          </a:p>
          <a:p>
            <a:pPr lvl="1">
              <a:spcAft>
                <a:spcPts val="600"/>
              </a:spcAft>
            </a:pPr>
            <a:r>
              <a:rPr lang="en-US" dirty="0"/>
              <a:t>Force Resultant is Preserved</a:t>
            </a:r>
          </a:p>
          <a:p>
            <a:pPr lvl="1">
              <a:spcAft>
                <a:spcPts val="600"/>
              </a:spcAft>
            </a:pPr>
            <a:r>
              <a:rPr lang="en-US" dirty="0"/>
              <a:t>Moment Resultant is Preserved</a:t>
            </a:r>
          </a:p>
          <a:p>
            <a:pPr lvl="2">
              <a:spcAft>
                <a:spcPts val="600"/>
              </a:spcAft>
            </a:pPr>
            <a:r>
              <a:rPr lang="en-US" b="1" dirty="0"/>
              <a:t>M</a:t>
            </a:r>
            <a:r>
              <a:rPr lang="en-US" baseline="-25000" dirty="0"/>
              <a:t>1</a:t>
            </a:r>
            <a:r>
              <a:rPr lang="en-US" dirty="0"/>
              <a:t> is Simply Added</a:t>
            </a:r>
          </a:p>
          <a:p>
            <a:pPr lvl="2">
              <a:spcAft>
                <a:spcPts val="600"/>
              </a:spcAft>
            </a:pPr>
            <a:r>
              <a:rPr lang="en-US" b="1" dirty="0"/>
              <a:t>R</a:t>
            </a:r>
            <a:r>
              <a:rPr lang="en-US" dirty="0"/>
              <a:t> will Produce </a:t>
            </a:r>
            <a:r>
              <a:rPr lang="en-US" b="1" dirty="0"/>
              <a:t>M</a:t>
            </a:r>
            <a:r>
              <a:rPr lang="en-US" baseline="-25000" dirty="0"/>
              <a:t>2</a:t>
            </a:r>
          </a:p>
          <a:p>
            <a:pPr lvl="2">
              <a:spcAft>
                <a:spcPts val="600"/>
              </a:spcAft>
            </a:pPr>
            <a:r>
              <a:rPr lang="en-US" b="1" dirty="0"/>
              <a:t>M</a:t>
            </a:r>
            <a:r>
              <a:rPr lang="en-US" i="1" baseline="-25000" dirty="0"/>
              <a:t>O</a:t>
            </a:r>
            <a:r>
              <a:rPr lang="en-US" dirty="0"/>
              <a:t> = </a:t>
            </a:r>
            <a:r>
              <a:rPr lang="en-US" b="1" dirty="0"/>
              <a:t>M</a:t>
            </a:r>
            <a:r>
              <a:rPr lang="en-US" baseline="-25000" dirty="0"/>
              <a:t>1</a:t>
            </a:r>
            <a:r>
              <a:rPr lang="en-US" dirty="0"/>
              <a:t> + </a:t>
            </a:r>
            <a:r>
              <a:rPr lang="en-US" b="1" dirty="0"/>
              <a:t>M</a:t>
            </a:r>
            <a:r>
              <a:rPr lang="en-US" baseline="-25000" dirty="0"/>
              <a:t>2</a:t>
            </a:r>
          </a:p>
          <a:p>
            <a:pPr lvl="1"/>
            <a:endParaRPr lang="en-US" b="1" dirty="0"/>
          </a:p>
          <a:p>
            <a:endParaRPr lang="en-US" dirty="0"/>
          </a:p>
        </p:txBody>
      </p:sp>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2627"/>
          <a:stretch/>
        </p:blipFill>
        <p:spPr>
          <a:xfrm>
            <a:off x="7800613" y="1361588"/>
            <a:ext cx="3553187" cy="1428282"/>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1056"/>
          <a:stretch/>
        </p:blipFill>
        <p:spPr>
          <a:xfrm>
            <a:off x="8586315" y="3688540"/>
            <a:ext cx="2699618" cy="1361855"/>
          </a:xfrm>
          <a:prstGeom prst="rect">
            <a:avLst/>
          </a:prstGeom>
        </p:spPr>
      </p:pic>
    </p:spTree>
    <p:extLst>
      <p:ext uri="{BB962C8B-B14F-4D97-AF65-F5344CB8AC3E}">
        <p14:creationId xmlns:p14="http://schemas.microsoft.com/office/powerpoint/2010/main" val="15408480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Wrench Resultants (4 of 4)</a:t>
            </a:r>
          </a:p>
        </p:txBody>
      </p:sp>
      <p:sp>
        <p:nvSpPr>
          <p:cNvPr id="3" name="Content Placeholder 2"/>
          <p:cNvSpPr>
            <a:spLocks noGrp="1"/>
          </p:cNvSpPr>
          <p:nvPr>
            <p:ph idx="1"/>
          </p:nvPr>
        </p:nvSpPr>
        <p:spPr>
          <a:xfrm>
            <a:off x="838200" y="1361588"/>
            <a:ext cx="10515600" cy="5438884"/>
          </a:xfrm>
        </p:spPr>
        <p:txBody>
          <a:bodyPr/>
          <a:lstStyle/>
          <a:p>
            <a:r>
              <a:rPr lang="en-US" dirty="0"/>
              <a:t>Calculation Steps</a:t>
            </a:r>
          </a:p>
          <a:p>
            <a:pPr marL="571500" lvl="1" indent="-342900">
              <a:buFont typeface="+mj-lt"/>
              <a:buAutoNum type="arabicPeriod"/>
              <a:tabLst>
                <a:tab pos="742950" algn="l"/>
              </a:tabLst>
            </a:pPr>
            <a:r>
              <a:rPr lang="en-US" dirty="0"/>
              <a:t>Find the resultant, </a:t>
            </a:r>
            <a:r>
              <a:rPr lang="en-US" b="1" dirty="0"/>
              <a:t>R</a:t>
            </a:r>
            <a:r>
              <a:rPr lang="en-US" dirty="0"/>
              <a:t> = Σ</a:t>
            </a:r>
            <a:r>
              <a:rPr lang="en-US" b="1" dirty="0"/>
              <a:t>F</a:t>
            </a:r>
            <a:endParaRPr lang="en-US" dirty="0"/>
          </a:p>
          <a:p>
            <a:pPr marL="571500" lvl="1" indent="-342900">
              <a:buFont typeface="+mj-lt"/>
              <a:buAutoNum type="arabicPeriod"/>
              <a:tabLst>
                <a:tab pos="742950" algn="l"/>
              </a:tabLst>
            </a:pPr>
            <a:r>
              <a:rPr lang="en-US" dirty="0"/>
              <a:t>Find the couple at the point, </a:t>
            </a:r>
            <a:r>
              <a:rPr lang="en-US" b="1" dirty="0"/>
              <a:t>M</a:t>
            </a:r>
            <a:r>
              <a:rPr lang="en-US" i="1" baseline="-25000" dirty="0"/>
              <a:t>O</a:t>
            </a:r>
            <a:r>
              <a:rPr lang="en-US" b="1" dirty="0"/>
              <a:t> </a:t>
            </a:r>
            <a:r>
              <a:rPr lang="en-US" dirty="0"/>
              <a:t>=</a:t>
            </a:r>
            <a:r>
              <a:rPr lang="en-US" b="1" dirty="0"/>
              <a:t> </a:t>
            </a:r>
            <a:r>
              <a:rPr lang="en-US" dirty="0"/>
              <a:t>Σ</a:t>
            </a:r>
            <a:r>
              <a:rPr lang="en-US" b="1" dirty="0"/>
              <a:t>M</a:t>
            </a:r>
            <a:r>
              <a:rPr lang="en-US" i="1" baseline="-25000" dirty="0"/>
              <a:t>O</a:t>
            </a:r>
            <a:r>
              <a:rPr lang="en-US" i="1" dirty="0"/>
              <a:t> </a:t>
            </a:r>
            <a:r>
              <a:rPr lang="en-US" dirty="0"/>
              <a:t>(from all forces or applied couples)</a:t>
            </a:r>
          </a:p>
          <a:p>
            <a:pPr marL="571500" lvl="1" indent="-342900">
              <a:buFont typeface="+mj-lt"/>
              <a:buAutoNum type="arabicPeriod"/>
              <a:tabLst>
                <a:tab pos="742950" algn="l"/>
              </a:tabLst>
            </a:pPr>
            <a:r>
              <a:rPr lang="en-US" dirty="0"/>
              <a:t>Find the wrench moment, </a:t>
            </a:r>
            <a:r>
              <a:rPr lang="en-US" b="1" dirty="0"/>
              <a:t>M</a:t>
            </a:r>
            <a:r>
              <a:rPr lang="en-US" baseline="-25000" dirty="0"/>
              <a:t>1</a:t>
            </a:r>
          </a:p>
          <a:p>
            <a:pPr marL="914400" lvl="2" indent="-342900">
              <a:buFont typeface="+mj-lt"/>
              <a:buAutoNum type="alphaLcPeriod"/>
              <a:tabLst>
                <a:tab pos="742950" algn="l"/>
              </a:tabLst>
            </a:pPr>
            <a:r>
              <a:rPr lang="en-US" sz="1800" dirty="0"/>
              <a:t>Write a unit vector </a:t>
            </a:r>
            <a:r>
              <a:rPr lang="en-US" sz="1800" b="1" dirty="0"/>
              <a:t>n</a:t>
            </a:r>
            <a:r>
              <a:rPr lang="en-US" sz="1800" dirty="0"/>
              <a:t> in the direction of the resultant </a:t>
            </a:r>
            <a:r>
              <a:rPr lang="en-US" sz="1800" b="1" dirty="0"/>
              <a:t>R</a:t>
            </a:r>
            <a:r>
              <a:rPr lang="en-US" sz="1800" dirty="0"/>
              <a:t>,</a:t>
            </a:r>
            <a:r>
              <a:rPr lang="en-US" sz="1800" b="1" dirty="0"/>
              <a:t> n </a:t>
            </a:r>
            <a:r>
              <a:rPr lang="en-US" sz="1800" dirty="0"/>
              <a:t>=</a:t>
            </a:r>
            <a:r>
              <a:rPr lang="en-US" sz="1800" b="1" dirty="0"/>
              <a:t> R</a:t>
            </a:r>
            <a:r>
              <a:rPr lang="en-US" dirty="0"/>
              <a:t>/</a:t>
            </a:r>
            <a:r>
              <a:rPr lang="en-US" sz="1800" dirty="0"/>
              <a:t>R</a:t>
            </a:r>
          </a:p>
          <a:p>
            <a:pPr marL="914400" lvl="2" indent="-342900">
              <a:buFont typeface="+mj-lt"/>
              <a:buAutoNum type="alphaLcPeriod"/>
              <a:tabLst>
                <a:tab pos="742950" algn="l"/>
              </a:tabLst>
            </a:pPr>
            <a:r>
              <a:rPr lang="en-US" sz="1800" dirty="0"/>
              <a:t>Take a Dot Product to find the scalar portion of </a:t>
            </a:r>
            <a:r>
              <a:rPr lang="en-US" sz="1800" b="1" dirty="0"/>
              <a:t>M</a:t>
            </a:r>
            <a:r>
              <a:rPr lang="en-US" sz="1800" i="1" baseline="-25000" dirty="0"/>
              <a:t>O</a:t>
            </a:r>
            <a:r>
              <a:rPr lang="en-US" sz="1800" dirty="0"/>
              <a:t> in the direction of </a:t>
            </a:r>
            <a:r>
              <a:rPr lang="en-US" sz="1800" b="1" dirty="0"/>
              <a:t>R</a:t>
            </a:r>
            <a:r>
              <a:rPr lang="en-US" sz="1800" dirty="0"/>
              <a:t>, </a:t>
            </a:r>
            <a:r>
              <a:rPr lang="en-US" sz="1800" i="1" dirty="0"/>
              <a:t>M</a:t>
            </a:r>
            <a:r>
              <a:rPr lang="en-US" sz="1800" baseline="-25000" dirty="0"/>
              <a:t>1</a:t>
            </a:r>
            <a:r>
              <a:rPr lang="en-US" sz="1800" dirty="0"/>
              <a:t> = </a:t>
            </a:r>
            <a:r>
              <a:rPr lang="en-US" sz="1800" b="1" dirty="0" err="1"/>
              <a:t>M</a:t>
            </a:r>
            <a:r>
              <a:rPr lang="en-US" sz="1800" i="1" baseline="-25000" dirty="0" err="1"/>
              <a:t>O</a:t>
            </a:r>
            <a:r>
              <a:rPr lang="en-US" sz="1800" dirty="0" err="1"/>
              <a:t>·</a:t>
            </a:r>
            <a:r>
              <a:rPr lang="en-US" sz="1800" b="1" dirty="0" err="1"/>
              <a:t>n</a:t>
            </a:r>
            <a:endParaRPr lang="en-US" sz="1800" b="1" dirty="0"/>
          </a:p>
          <a:p>
            <a:pPr marL="914400" lvl="2" indent="-342900">
              <a:buFont typeface="+mj-lt"/>
              <a:buAutoNum type="alphaLcPeriod"/>
              <a:tabLst>
                <a:tab pos="742950" algn="l"/>
              </a:tabLst>
            </a:pPr>
            <a:r>
              <a:rPr lang="en-US" sz="1800" dirty="0"/>
              <a:t>The algebraic sign of </a:t>
            </a:r>
            <a:r>
              <a:rPr lang="en-US" sz="1800" i="1" dirty="0"/>
              <a:t>M</a:t>
            </a:r>
            <a:r>
              <a:rPr lang="en-US" sz="1800" baseline="-25000" dirty="0"/>
              <a:t>1</a:t>
            </a:r>
            <a:r>
              <a:rPr lang="en-US" sz="1800" dirty="0"/>
              <a:t> will tell you if the wrench is in the positive or negative sense.</a:t>
            </a:r>
          </a:p>
          <a:p>
            <a:pPr marL="914400" lvl="2" indent="-342900">
              <a:buFont typeface="+mj-lt"/>
              <a:buAutoNum type="alphaLcPeriod"/>
              <a:tabLst>
                <a:tab pos="742950" algn="l"/>
              </a:tabLst>
            </a:pPr>
            <a:r>
              <a:rPr lang="en-US" sz="1800" dirty="0"/>
              <a:t>Write the wrench-moment vector, </a:t>
            </a:r>
            <a:r>
              <a:rPr lang="en-US" sz="1800" b="1" dirty="0"/>
              <a:t>M</a:t>
            </a:r>
            <a:r>
              <a:rPr lang="en-US" sz="1800" baseline="-25000" dirty="0"/>
              <a:t>1</a:t>
            </a:r>
            <a:r>
              <a:rPr lang="en-US" sz="1800" dirty="0"/>
              <a:t> = </a:t>
            </a:r>
            <a:r>
              <a:rPr lang="en-US" sz="1800" i="1" dirty="0"/>
              <a:t>M</a:t>
            </a:r>
            <a:r>
              <a:rPr lang="en-US" sz="1800" baseline="-25000" dirty="0"/>
              <a:t>1</a:t>
            </a:r>
            <a:r>
              <a:rPr lang="en-US" sz="1800" b="1" dirty="0"/>
              <a:t>n</a:t>
            </a:r>
            <a:endParaRPr lang="en-US" sz="1800" dirty="0"/>
          </a:p>
          <a:p>
            <a:pPr marL="571500" lvl="1" indent="-342900">
              <a:buFont typeface="+mj-lt"/>
              <a:buAutoNum type="arabicPeriod"/>
              <a:tabLst>
                <a:tab pos="742950" algn="l"/>
              </a:tabLst>
            </a:pPr>
            <a:r>
              <a:rPr lang="en-US" dirty="0"/>
              <a:t>Write a position vector </a:t>
            </a:r>
            <a:r>
              <a:rPr lang="en-US" b="1" dirty="0"/>
              <a:t>r</a:t>
            </a:r>
            <a:r>
              <a:rPr lang="en-US" dirty="0"/>
              <a:t> from the force-couple reference point to any point on the line of action of the resultant </a:t>
            </a:r>
            <a:r>
              <a:rPr lang="en-US" b="1" dirty="0"/>
              <a:t>R</a:t>
            </a:r>
            <a:r>
              <a:rPr lang="en-US" dirty="0"/>
              <a:t>.  Typically, the point will be specified in one of the three coordinate-axis planes.</a:t>
            </a:r>
          </a:p>
          <a:p>
            <a:pPr marL="914400" lvl="2" indent="-342900">
              <a:buFont typeface="+mj-lt"/>
              <a:buAutoNum type="alphaLcPeriod"/>
              <a:tabLst>
                <a:tab pos="742950" algn="l"/>
              </a:tabLst>
            </a:pPr>
            <a:r>
              <a:rPr lang="en-US" dirty="0"/>
              <a:t>For a point in the </a:t>
            </a:r>
            <a:r>
              <a:rPr lang="en-US" i="1" dirty="0"/>
              <a:t>x</a:t>
            </a:r>
            <a:r>
              <a:rPr lang="en-US" dirty="0"/>
              <a:t>-</a:t>
            </a:r>
            <a:r>
              <a:rPr lang="en-US" i="1" dirty="0"/>
              <a:t>y</a:t>
            </a:r>
            <a:r>
              <a:rPr lang="en-US" dirty="0"/>
              <a:t> plane </a:t>
            </a:r>
            <a:r>
              <a:rPr lang="en-US" b="1" dirty="0"/>
              <a:t>r</a:t>
            </a:r>
            <a:r>
              <a:rPr lang="en-US" dirty="0"/>
              <a:t> = </a:t>
            </a:r>
            <a:r>
              <a:rPr lang="en-US" i="1" dirty="0"/>
              <a:t>x</a:t>
            </a:r>
            <a:r>
              <a:rPr lang="en-US" b="1" dirty="0"/>
              <a:t>i</a:t>
            </a:r>
            <a:r>
              <a:rPr lang="en-US" dirty="0"/>
              <a:t> + </a:t>
            </a:r>
            <a:r>
              <a:rPr lang="en-US" i="1" dirty="0" err="1"/>
              <a:t>y</a:t>
            </a:r>
            <a:r>
              <a:rPr lang="en-US" b="1" dirty="0" err="1"/>
              <a:t>j</a:t>
            </a:r>
            <a:endParaRPr lang="en-US" b="1" dirty="0"/>
          </a:p>
          <a:p>
            <a:pPr marL="914400" lvl="2" indent="-342900">
              <a:buFont typeface="+mj-lt"/>
              <a:buAutoNum type="alphaLcPeriod"/>
              <a:tabLst>
                <a:tab pos="742950" algn="l"/>
              </a:tabLst>
            </a:pPr>
            <a:r>
              <a:rPr lang="en-US" dirty="0"/>
              <a:t>For a point in the </a:t>
            </a:r>
            <a:r>
              <a:rPr lang="en-US" i="1" dirty="0"/>
              <a:t>x</a:t>
            </a:r>
            <a:r>
              <a:rPr lang="en-US" dirty="0"/>
              <a:t>-</a:t>
            </a:r>
            <a:r>
              <a:rPr lang="en-US" i="1" dirty="0"/>
              <a:t>z</a:t>
            </a:r>
            <a:r>
              <a:rPr lang="en-US" dirty="0"/>
              <a:t> plane, </a:t>
            </a:r>
            <a:r>
              <a:rPr lang="en-US" b="1" dirty="0"/>
              <a:t>r</a:t>
            </a:r>
            <a:r>
              <a:rPr lang="en-US" dirty="0"/>
              <a:t> = </a:t>
            </a:r>
            <a:r>
              <a:rPr lang="en-US" i="1" dirty="0"/>
              <a:t>x</a:t>
            </a:r>
            <a:r>
              <a:rPr lang="en-US" b="1" dirty="0"/>
              <a:t>i</a:t>
            </a:r>
            <a:r>
              <a:rPr lang="en-US" dirty="0"/>
              <a:t> + </a:t>
            </a:r>
            <a:r>
              <a:rPr lang="en-US" i="1" dirty="0" err="1"/>
              <a:t>z</a:t>
            </a:r>
            <a:r>
              <a:rPr lang="en-US" b="1" dirty="0" err="1"/>
              <a:t>k</a:t>
            </a:r>
            <a:endParaRPr lang="en-US" b="1" dirty="0"/>
          </a:p>
          <a:p>
            <a:pPr marL="914400" lvl="2" indent="-342900">
              <a:buFont typeface="+mj-lt"/>
              <a:buAutoNum type="alphaLcPeriod"/>
              <a:tabLst>
                <a:tab pos="742950" algn="l"/>
              </a:tabLst>
            </a:pPr>
            <a:r>
              <a:rPr lang="en-US" dirty="0"/>
              <a:t>For a point in the </a:t>
            </a:r>
            <a:r>
              <a:rPr lang="en-US" i="1" dirty="0"/>
              <a:t>y</a:t>
            </a:r>
            <a:r>
              <a:rPr lang="en-US" dirty="0"/>
              <a:t>-</a:t>
            </a:r>
            <a:r>
              <a:rPr lang="en-US" i="1" dirty="0"/>
              <a:t>z</a:t>
            </a:r>
            <a:r>
              <a:rPr lang="en-US" dirty="0"/>
              <a:t> plane, </a:t>
            </a:r>
            <a:r>
              <a:rPr lang="en-US" b="1" dirty="0"/>
              <a:t>r</a:t>
            </a:r>
            <a:r>
              <a:rPr lang="en-US" dirty="0"/>
              <a:t> = </a:t>
            </a:r>
            <a:r>
              <a:rPr lang="en-US" i="1" dirty="0" err="1"/>
              <a:t>y</a:t>
            </a:r>
            <a:r>
              <a:rPr lang="en-US" b="1" dirty="0" err="1"/>
              <a:t>j</a:t>
            </a:r>
            <a:r>
              <a:rPr lang="en-US" dirty="0"/>
              <a:t> + </a:t>
            </a:r>
            <a:r>
              <a:rPr lang="en-US" i="1" dirty="0" err="1"/>
              <a:t>z</a:t>
            </a:r>
            <a:r>
              <a:rPr lang="en-US" b="1" dirty="0" err="1"/>
              <a:t>k</a:t>
            </a:r>
            <a:endParaRPr lang="en-US" b="1" dirty="0"/>
          </a:p>
          <a:p>
            <a:pPr marL="571500" lvl="1" indent="-342900">
              <a:buFont typeface="+mj-lt"/>
              <a:buAutoNum type="arabicPeriod"/>
              <a:tabLst>
                <a:tab pos="742950" algn="l"/>
              </a:tabLst>
            </a:pPr>
            <a:r>
              <a:rPr lang="en-US" dirty="0"/>
              <a:t>Solve the equation </a:t>
            </a:r>
            <a:r>
              <a:rPr lang="en-US" b="1" dirty="0"/>
              <a:t>r</a:t>
            </a:r>
            <a:r>
              <a:rPr lang="en-US" dirty="0"/>
              <a:t> </a:t>
            </a:r>
            <a:r>
              <a:rPr lang="en-US" b="1" dirty="0"/>
              <a:t>×</a:t>
            </a:r>
            <a:r>
              <a:rPr lang="en-US" dirty="0"/>
              <a:t> </a:t>
            </a:r>
            <a:r>
              <a:rPr lang="en-US" b="1" dirty="0"/>
              <a:t>R</a:t>
            </a:r>
            <a:r>
              <a:rPr lang="en-US" dirty="0"/>
              <a:t> + </a:t>
            </a:r>
            <a:r>
              <a:rPr lang="en-US" b="1" dirty="0"/>
              <a:t>M</a:t>
            </a:r>
            <a:r>
              <a:rPr lang="en-US" baseline="-25000" dirty="0"/>
              <a:t>1</a:t>
            </a:r>
            <a:r>
              <a:rPr lang="en-US" b="1" dirty="0"/>
              <a:t> </a:t>
            </a:r>
            <a:r>
              <a:rPr lang="en-US" dirty="0"/>
              <a:t>=</a:t>
            </a:r>
            <a:r>
              <a:rPr lang="en-US" b="1" dirty="0"/>
              <a:t> M</a:t>
            </a:r>
            <a:r>
              <a:rPr lang="en-US" i="1" baseline="-25000" dirty="0"/>
              <a:t>O</a:t>
            </a:r>
            <a:endParaRPr lang="en-US" sz="2800" dirty="0"/>
          </a:p>
          <a:p>
            <a:pPr lvl="1"/>
            <a:endParaRPr lang="en-US" b="1" dirty="0"/>
          </a:p>
          <a:p>
            <a:endParaRPr lang="en-US" dirty="0"/>
          </a:p>
        </p:txBody>
      </p:sp>
    </p:spTree>
    <p:extLst>
      <p:ext uri="{BB962C8B-B14F-4D97-AF65-F5344CB8AC3E}">
        <p14:creationId xmlns:p14="http://schemas.microsoft.com/office/powerpoint/2010/main" val="9883869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2/16 (1 of 2)</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Determine the resultant of the force and couple system which acts on the rectangular solid.</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343531"/>
            <a:ext cx="3657600" cy="3952391"/>
          </a:xfrm>
          <a:prstGeom prst="rect">
            <a:avLst/>
          </a:prstGeom>
        </p:spPr>
      </p:pic>
    </p:spTree>
    <p:extLst>
      <p:ext uri="{BB962C8B-B14F-4D97-AF65-F5344CB8AC3E}">
        <p14:creationId xmlns:p14="http://schemas.microsoft.com/office/powerpoint/2010/main" val="38568289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2/16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3952391"/>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68154"/>
            <a:ext cx="5943600" cy="128646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861189"/>
            <a:ext cx="5943600" cy="1424912"/>
          </a:xfrm>
          <a:prstGeom prst="rect">
            <a:avLst/>
          </a:prstGeom>
        </p:spPr>
      </p:pic>
    </p:spTree>
    <p:extLst>
      <p:ext uri="{BB962C8B-B14F-4D97-AF65-F5344CB8AC3E}">
        <p14:creationId xmlns:p14="http://schemas.microsoft.com/office/powerpoint/2010/main" val="36666617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2/17 (1 of 2)</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Determine the resultant of the system of parallel forces which act on the plate. Solve with a vector approach.</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26811"/>
            <a:ext cx="3200400" cy="2862006"/>
          </a:xfrm>
          <a:prstGeom prst="rect">
            <a:avLst/>
          </a:prstGeom>
        </p:spPr>
      </p:pic>
    </p:spTree>
    <p:extLst>
      <p:ext uri="{BB962C8B-B14F-4D97-AF65-F5344CB8AC3E}">
        <p14:creationId xmlns:p14="http://schemas.microsoft.com/office/powerpoint/2010/main" val="11770276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2/17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599" y="1361588"/>
            <a:ext cx="2971800" cy="265757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56487"/>
            <a:ext cx="5943600" cy="4298795"/>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6288666"/>
            <a:ext cx="3337560" cy="452551"/>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0198" y="4287378"/>
            <a:ext cx="2514600" cy="2094590"/>
          </a:xfrm>
          <a:prstGeom prst="rect">
            <a:avLst/>
          </a:prstGeom>
        </p:spPr>
      </p:pic>
    </p:spTree>
    <p:extLst>
      <p:ext uri="{BB962C8B-B14F-4D97-AF65-F5344CB8AC3E}">
        <p14:creationId xmlns:p14="http://schemas.microsoft.com/office/powerpoint/2010/main" val="22863663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2/18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Replace the two forces and the negative wrench by a single force </a:t>
            </a:r>
            <a:r>
              <a:rPr lang="en-US" sz="2000" b="1" dirty="0"/>
              <a:t>R </a:t>
            </a:r>
            <a:r>
              <a:rPr lang="en-US" sz="2000" dirty="0"/>
              <a:t>applied at </a:t>
            </a:r>
            <a:r>
              <a:rPr lang="en-US" sz="2000" i="1" dirty="0"/>
              <a:t>A </a:t>
            </a:r>
            <a:r>
              <a:rPr lang="en-US" sz="2000" dirty="0"/>
              <a:t>and the corresponding couple </a:t>
            </a:r>
            <a:r>
              <a:rPr lang="en-US" sz="2000" b="1" dirty="0"/>
              <a:t>M</a:t>
            </a:r>
            <a:r>
              <a:rPr lang="en-US" sz="2000" dirty="0"/>
              <a:t>.</a:t>
            </a: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036625"/>
            <a:ext cx="3200400" cy="2838804"/>
          </a:xfrm>
          <a:prstGeom prst="rect">
            <a:avLst/>
          </a:prstGeom>
        </p:spPr>
      </p:pic>
    </p:spTree>
    <p:extLst>
      <p:ext uri="{BB962C8B-B14F-4D97-AF65-F5344CB8AC3E}">
        <p14:creationId xmlns:p14="http://schemas.microsoft.com/office/powerpoint/2010/main" val="41487568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2/18 (2 of 4)</a:t>
            </a:r>
          </a:p>
        </p:txBody>
      </p:sp>
      <p:sp>
        <p:nvSpPr>
          <p:cNvPr id="3" name="Content Placeholder 2"/>
          <p:cNvSpPr>
            <a:spLocks noGrp="1"/>
          </p:cNvSpPr>
          <p:nvPr>
            <p:ph idx="1"/>
          </p:nvPr>
        </p:nvSpPr>
        <p:spPr/>
        <p:txBody>
          <a:bodyPr/>
          <a:lstStyle/>
          <a:p>
            <a:r>
              <a:rPr lang="en-US" dirty="0"/>
              <a:t>Force Resultant</a:t>
            </a:r>
          </a:p>
          <a:p>
            <a:endParaRPr lang="en-US" dirty="0"/>
          </a:p>
          <a:p>
            <a:endParaRPr lang="en-US" dirty="0"/>
          </a:p>
          <a:p>
            <a:endParaRPr lang="en-US" dirty="0"/>
          </a:p>
          <a:p>
            <a:endParaRPr lang="en-US" dirty="0"/>
          </a:p>
          <a:p>
            <a:pPr lvl="1"/>
            <a:endParaRPr lang="en-US" dirty="0"/>
          </a:p>
          <a:p>
            <a:r>
              <a:rPr lang="en-US" dirty="0"/>
              <a:t>Couple from the 500-N Force</a:t>
            </a: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83880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98768"/>
            <a:ext cx="5943600" cy="1913850"/>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5163142"/>
            <a:ext cx="3337560" cy="839541"/>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838200" y="4919455"/>
            <a:ext cx="5943600" cy="1730727"/>
          </a:xfrm>
          <a:prstGeom prst="rect">
            <a:avLst/>
          </a:prstGeom>
        </p:spPr>
      </p:pic>
    </p:spTree>
    <p:extLst>
      <p:ext uri="{BB962C8B-B14F-4D97-AF65-F5344CB8AC3E}">
        <p14:creationId xmlns:p14="http://schemas.microsoft.com/office/powerpoint/2010/main" val="39574470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2/18 (3 of 4)</a:t>
            </a:r>
          </a:p>
        </p:txBody>
      </p:sp>
      <p:sp>
        <p:nvSpPr>
          <p:cNvPr id="3" name="Content Placeholder 2"/>
          <p:cNvSpPr>
            <a:spLocks noGrp="1"/>
          </p:cNvSpPr>
          <p:nvPr>
            <p:ph idx="1"/>
          </p:nvPr>
        </p:nvSpPr>
        <p:spPr/>
        <p:txBody>
          <a:bodyPr/>
          <a:lstStyle/>
          <a:p>
            <a:r>
              <a:rPr lang="en-US" dirty="0"/>
              <a:t>Couple from the 600-N Force</a:t>
            </a:r>
          </a:p>
          <a:p>
            <a:endParaRPr lang="en-US" dirty="0"/>
          </a:p>
          <a:p>
            <a:endParaRPr lang="en-US" dirty="0"/>
          </a:p>
          <a:p>
            <a:endParaRPr lang="en-US" dirty="0"/>
          </a:p>
          <a:p>
            <a:r>
              <a:rPr lang="en-US" dirty="0"/>
              <a:t>Couple from the 700-N Force</a:t>
            </a:r>
          </a:p>
          <a:p>
            <a:endParaRPr lang="en-US" dirty="0"/>
          </a:p>
          <a:p>
            <a:endParaRPr lang="en-US" dirty="0"/>
          </a:p>
          <a:p>
            <a:endParaRPr lang="en-US" dirty="0"/>
          </a:p>
          <a:p>
            <a:pPr marL="0" indent="0">
              <a:buNone/>
            </a:pPr>
            <a:endParaRPr lang="en-US" dirty="0"/>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838804"/>
          </a:xfrm>
          <a:prstGeom prst="rect">
            <a:avLst/>
          </a:prstGeom>
        </p:spPr>
      </p:pic>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838200" y="1976028"/>
            <a:ext cx="5943600" cy="660400"/>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838200" y="4005885"/>
            <a:ext cx="5943600" cy="903670"/>
          </a:xfrm>
          <a:prstGeom prst="rect">
            <a:avLst/>
          </a:prstGeom>
        </p:spPr>
      </p:pic>
      <p:pic>
        <p:nvPicPr>
          <p:cNvPr id="12" name="Picture 1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729006"/>
            <a:ext cx="3337560" cy="1236891"/>
          </a:xfrm>
          <a:prstGeom prst="rect">
            <a:avLst/>
          </a:prstGeom>
        </p:spPr>
      </p:pic>
    </p:spTree>
    <p:extLst>
      <p:ext uri="{BB962C8B-B14F-4D97-AF65-F5344CB8AC3E}">
        <p14:creationId xmlns:p14="http://schemas.microsoft.com/office/powerpoint/2010/main" val="2319718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2/18 (4 of 4)</a:t>
            </a:r>
          </a:p>
        </p:txBody>
      </p:sp>
      <p:sp>
        <p:nvSpPr>
          <p:cNvPr id="3" name="Content Placeholder 2"/>
          <p:cNvSpPr>
            <a:spLocks noGrp="1"/>
          </p:cNvSpPr>
          <p:nvPr>
            <p:ph idx="1"/>
          </p:nvPr>
        </p:nvSpPr>
        <p:spPr/>
        <p:txBody>
          <a:bodyPr/>
          <a:lstStyle/>
          <a:p>
            <a:r>
              <a:rPr lang="en-US" dirty="0"/>
              <a:t>Couple from the Wrench Moment</a:t>
            </a:r>
          </a:p>
          <a:p>
            <a:endParaRPr lang="en-US" dirty="0"/>
          </a:p>
          <a:p>
            <a:endParaRPr lang="en-US" dirty="0"/>
          </a:p>
          <a:p>
            <a:r>
              <a:rPr lang="en-US" dirty="0"/>
              <a:t>Resultant Couple at </a:t>
            </a:r>
            <a:r>
              <a:rPr lang="en-US" i="1" dirty="0"/>
              <a:t>A</a:t>
            </a:r>
            <a:endParaRPr lang="en-US" dirty="0"/>
          </a:p>
          <a:p>
            <a:endParaRPr lang="en-US" dirty="0"/>
          </a:p>
          <a:p>
            <a:endParaRPr lang="en-US" dirty="0"/>
          </a:p>
          <a:p>
            <a:endParaRPr lang="en-US" dirty="0"/>
          </a:p>
          <a:p>
            <a:pPr marL="0" indent="0">
              <a:buNone/>
            </a:pPr>
            <a:endParaRPr lang="en-US" dirty="0"/>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83880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38200" y="1932344"/>
            <a:ext cx="5943600" cy="65428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838200" y="3367115"/>
            <a:ext cx="5943600" cy="638770"/>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35561" y="4286975"/>
            <a:ext cx="3036078" cy="2351042"/>
          </a:xfrm>
          <a:prstGeom prst="rect">
            <a:avLst/>
          </a:prstGeom>
        </p:spPr>
      </p:pic>
      <p:pic>
        <p:nvPicPr>
          <p:cNvPr id="7" name="Picture 6"/>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295121"/>
            <a:ext cx="3337560" cy="2334749"/>
          </a:xfrm>
          <a:prstGeom prst="rect">
            <a:avLst/>
          </a:prstGeom>
        </p:spPr>
      </p:pic>
    </p:spTree>
    <p:extLst>
      <p:ext uri="{BB962C8B-B14F-4D97-AF65-F5344CB8AC3E}">
        <p14:creationId xmlns:p14="http://schemas.microsoft.com/office/powerpoint/2010/main" val="12774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Conventions for Describing Vector Components</a:t>
            </a:r>
          </a:p>
        </p:txBody>
      </p:sp>
      <p:sp>
        <p:nvSpPr>
          <p:cNvPr id="3" name="Content Placeholder 2"/>
          <p:cNvSpPr>
            <a:spLocks noGrp="1"/>
          </p:cNvSpPr>
          <p:nvPr>
            <p:ph idx="1"/>
          </p:nvPr>
        </p:nvSpPr>
        <p:spPr/>
        <p:txBody>
          <a:bodyPr>
            <a:normAutofit lnSpcReduction="10000"/>
          </a:bodyPr>
          <a:lstStyle/>
          <a:p>
            <a:r>
              <a:rPr lang="en-US" dirty="0"/>
              <a:t>Vector Magnitude, </a:t>
            </a:r>
            <a:r>
              <a:rPr lang="en-US" i="1" dirty="0"/>
              <a:t>F</a:t>
            </a:r>
            <a:endParaRPr lang="en-US" dirty="0"/>
          </a:p>
          <a:p>
            <a:pPr lvl="1"/>
            <a:r>
              <a:rPr lang="en-US" dirty="0"/>
              <a:t>Lightface, Italic Font</a:t>
            </a:r>
          </a:p>
          <a:p>
            <a:pPr lvl="1"/>
            <a:r>
              <a:rPr lang="en-US" dirty="0"/>
              <a:t>Always Positive</a:t>
            </a:r>
          </a:p>
          <a:p>
            <a:pPr lvl="1"/>
            <a:endParaRPr lang="en-US" sz="1800" dirty="0"/>
          </a:p>
          <a:p>
            <a:r>
              <a:rPr lang="en-US" dirty="0"/>
              <a:t>Scalar Component, </a:t>
            </a:r>
            <a:r>
              <a:rPr lang="en-US" i="1" dirty="0" err="1"/>
              <a:t>F</a:t>
            </a:r>
            <a:r>
              <a:rPr lang="en-US" i="1" baseline="-25000" dirty="0" err="1"/>
              <a:t>x</a:t>
            </a:r>
            <a:endParaRPr lang="en-US" dirty="0"/>
          </a:p>
          <a:p>
            <a:pPr lvl="1"/>
            <a:r>
              <a:rPr lang="en-US" dirty="0"/>
              <a:t>Lightface, Italic Font</a:t>
            </a:r>
          </a:p>
          <a:p>
            <a:pPr lvl="1"/>
            <a:r>
              <a:rPr lang="en-US" dirty="0"/>
              <a:t>Positive or Negative</a:t>
            </a:r>
          </a:p>
          <a:p>
            <a:pPr lvl="1"/>
            <a:endParaRPr lang="en-US" sz="1800" dirty="0"/>
          </a:p>
          <a:p>
            <a:r>
              <a:rPr lang="en-US" dirty="0"/>
              <a:t>Force Vector Depiction</a:t>
            </a:r>
          </a:p>
          <a:p>
            <a:pPr lvl="1"/>
            <a:r>
              <a:rPr lang="en-US" dirty="0"/>
              <a:t>Solid, Red Arrow</a:t>
            </a:r>
          </a:p>
          <a:p>
            <a:pPr lvl="1"/>
            <a:endParaRPr lang="en-US" sz="1800" dirty="0"/>
          </a:p>
          <a:p>
            <a:r>
              <a:rPr lang="en-US" dirty="0"/>
              <a:t>Component Vector Depiction</a:t>
            </a:r>
          </a:p>
          <a:p>
            <a:pPr lvl="1"/>
            <a:r>
              <a:rPr lang="en-US" dirty="0"/>
              <a:t>Dashed, Red Arrow</a:t>
            </a:r>
          </a:p>
        </p:txBody>
      </p:sp>
      <p:pic>
        <p:nvPicPr>
          <p:cNvPr id="4" name="Picture 3"/>
          <p:cNvPicPr>
            <a:picLocks noChangeAspect="1"/>
          </p:cNvPicPr>
          <p:nvPr/>
        </p:nvPicPr>
        <p:blipFill>
          <a:blip r:embed="rId2"/>
          <a:stretch>
            <a:fillRect/>
          </a:stretch>
        </p:blipFill>
        <p:spPr>
          <a:xfrm>
            <a:off x="8610600" y="1361588"/>
            <a:ext cx="2743200" cy="2078351"/>
          </a:xfrm>
          <a:prstGeom prst="rect">
            <a:avLst/>
          </a:prstGeom>
        </p:spPr>
      </p:pic>
    </p:spTree>
    <p:extLst>
      <p:ext uri="{BB962C8B-B14F-4D97-AF65-F5344CB8AC3E}">
        <p14:creationId xmlns:p14="http://schemas.microsoft.com/office/powerpoint/2010/main" val="24811506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2/19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wrench resultant of the three forces acting on the bracket. Calculate the coordinates of the point </a:t>
            </a:r>
            <a:r>
              <a:rPr lang="en-US" sz="2000" i="1" dirty="0"/>
              <a:t>P </a:t>
            </a:r>
            <a:r>
              <a:rPr lang="en-US" sz="2000" dirty="0"/>
              <a:t>in the </a:t>
            </a:r>
            <a:r>
              <a:rPr lang="en-US" sz="2000" i="1" dirty="0"/>
              <a:t>x-y </a:t>
            </a:r>
            <a:r>
              <a:rPr lang="en-US" sz="2000" dirty="0"/>
              <a:t>plane through which the resultant force of the wrench acts. Also find the magnitude of the couple </a:t>
            </a:r>
            <a:r>
              <a:rPr lang="en-US" sz="2000" b="1" dirty="0"/>
              <a:t>M </a:t>
            </a:r>
            <a:r>
              <a:rPr lang="en-US" sz="2000" dirty="0"/>
              <a:t>of the wrench.</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199" y="3227648"/>
            <a:ext cx="3429000" cy="2717758"/>
          </a:xfrm>
          <a:prstGeom prst="rect">
            <a:avLst/>
          </a:prstGeom>
        </p:spPr>
      </p:pic>
    </p:spTree>
    <p:extLst>
      <p:ext uri="{BB962C8B-B14F-4D97-AF65-F5344CB8AC3E}">
        <p14:creationId xmlns:p14="http://schemas.microsoft.com/office/powerpoint/2010/main" val="20765950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2/19 (2 of 3)</a:t>
            </a:r>
          </a:p>
        </p:txBody>
      </p:sp>
      <p:sp>
        <p:nvSpPr>
          <p:cNvPr id="3" name="Content Placeholder 2"/>
          <p:cNvSpPr>
            <a:spLocks noGrp="1"/>
          </p:cNvSpPr>
          <p:nvPr>
            <p:ph idx="1"/>
          </p:nvPr>
        </p:nvSpPr>
        <p:spPr/>
        <p:txBody>
          <a:bodyPr/>
          <a:lstStyle/>
          <a:p>
            <a:r>
              <a:rPr lang="en-US" dirty="0"/>
              <a:t>Resultant Force</a:t>
            </a:r>
          </a:p>
          <a:p>
            <a:endParaRPr lang="en-US" sz="2000" dirty="0"/>
          </a:p>
          <a:p>
            <a:endParaRPr lang="en-US" sz="2000" dirty="0"/>
          </a:p>
          <a:p>
            <a:endParaRPr lang="en-US" sz="2000" dirty="0"/>
          </a:p>
          <a:p>
            <a:r>
              <a:rPr lang="en-US" dirty="0"/>
              <a:t>Moment about </a:t>
            </a:r>
            <a:r>
              <a:rPr lang="en-US" i="1" dirty="0"/>
              <a:t>P</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35539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26448"/>
            <a:ext cx="5943600" cy="943785"/>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647634"/>
            <a:ext cx="5943600" cy="2442422"/>
          </a:xfrm>
          <a:prstGeom prst="rect">
            <a:avLst/>
          </a:prstGeom>
        </p:spPr>
      </p:pic>
    </p:spTree>
    <p:extLst>
      <p:ext uri="{BB962C8B-B14F-4D97-AF65-F5344CB8AC3E}">
        <p14:creationId xmlns:p14="http://schemas.microsoft.com/office/powerpoint/2010/main" val="42605888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Sample Problem 2/19 (3 of 3)</a:t>
            </a:r>
          </a:p>
        </p:txBody>
      </p:sp>
      <p:sp>
        <p:nvSpPr>
          <p:cNvPr id="3" name="Content Placeholder 2"/>
          <p:cNvSpPr>
            <a:spLocks noGrp="1"/>
          </p:cNvSpPr>
          <p:nvPr>
            <p:ph idx="1"/>
          </p:nvPr>
        </p:nvSpPr>
        <p:spPr/>
        <p:txBody>
          <a:bodyPr/>
          <a:lstStyle/>
          <a:p>
            <a:r>
              <a:rPr lang="en-US" dirty="0"/>
              <a:t>Final Solution</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355390"/>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28131"/>
            <a:ext cx="5943600" cy="4155507"/>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7332" y="4043200"/>
            <a:ext cx="2806468" cy="2500967"/>
          </a:xfrm>
          <a:prstGeom prst="rect">
            <a:avLst/>
          </a:prstGeom>
        </p:spPr>
      </p:pic>
    </p:spTree>
    <p:extLst>
      <p:ext uri="{BB962C8B-B14F-4D97-AF65-F5344CB8AC3E}">
        <p14:creationId xmlns:p14="http://schemas.microsoft.com/office/powerpoint/2010/main" val="139105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Determining the Components of a Force (1 of 2)</a:t>
            </a:r>
          </a:p>
        </p:txBody>
      </p:sp>
      <p:sp>
        <p:nvSpPr>
          <p:cNvPr id="3" name="Content Placeholder 2"/>
          <p:cNvSpPr>
            <a:spLocks noGrp="1"/>
          </p:cNvSpPr>
          <p:nvPr>
            <p:ph idx="1"/>
          </p:nvPr>
        </p:nvSpPr>
        <p:spPr/>
        <p:txBody>
          <a:bodyPr>
            <a:normAutofit/>
          </a:bodyPr>
          <a:lstStyle/>
          <a:p>
            <a:r>
              <a:rPr lang="en-US" dirty="0"/>
              <a:t>It is often the case that…</a:t>
            </a:r>
          </a:p>
          <a:p>
            <a:pPr lvl="1"/>
            <a:r>
              <a:rPr lang="en-US" dirty="0"/>
              <a:t>Dimensions or axes are not given in horizontal and vertical directions.</a:t>
            </a:r>
          </a:p>
          <a:p>
            <a:pPr lvl="1"/>
            <a:r>
              <a:rPr lang="en-US" dirty="0"/>
              <a:t>Angles are not measured counterclockwise from the </a:t>
            </a:r>
            <a:r>
              <a:rPr lang="en-US" i="1" dirty="0"/>
              <a:t>x</a:t>
            </a:r>
            <a:r>
              <a:rPr lang="en-US" dirty="0"/>
              <a:t>-axis.</a:t>
            </a:r>
          </a:p>
          <a:p>
            <a:pPr lvl="1"/>
            <a:r>
              <a:rPr lang="en-US" dirty="0"/>
              <a:t>Coordinates do not originate from the line of action of a force.</a:t>
            </a:r>
          </a:p>
          <a:p>
            <a:pPr lvl="1"/>
            <a:endParaRPr lang="en-US" dirty="0"/>
          </a:p>
          <a:p>
            <a:r>
              <a:rPr lang="en-US" dirty="0"/>
              <a:t>We still need to be able to find the components of a force vector!</a:t>
            </a:r>
          </a:p>
          <a:p>
            <a:pPr lvl="1"/>
            <a:endParaRPr lang="en-US" dirty="0"/>
          </a:p>
        </p:txBody>
      </p:sp>
    </p:spTree>
    <p:extLst>
      <p:ext uri="{BB962C8B-B14F-4D97-AF65-F5344CB8AC3E}">
        <p14:creationId xmlns:p14="http://schemas.microsoft.com/office/powerpoint/2010/main" val="1886167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Determining the Components of a Force (2 of 2)</a:t>
            </a:r>
          </a:p>
        </p:txBody>
      </p:sp>
      <p:sp>
        <p:nvSpPr>
          <p:cNvPr id="3" name="Content Placeholder 2"/>
          <p:cNvSpPr>
            <a:spLocks noGrp="1"/>
          </p:cNvSpPr>
          <p:nvPr>
            <p:ph idx="1"/>
          </p:nvPr>
        </p:nvSpPr>
        <p:spPr/>
        <p:txBody>
          <a:bodyPr>
            <a:normAutofit/>
          </a:bodyPr>
          <a:lstStyle/>
          <a:p>
            <a:r>
              <a:rPr lang="en-US" dirty="0"/>
              <a:t>Some Illustrations</a:t>
            </a:r>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1224149" y="2837957"/>
            <a:ext cx="1371600" cy="233875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3428770" y="2380207"/>
            <a:ext cx="1831379" cy="2807710"/>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6093170" y="2297075"/>
            <a:ext cx="1659544" cy="2892176"/>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8585735" y="2381002"/>
            <a:ext cx="2084007" cy="2804702"/>
          </a:xfrm>
          <a:prstGeom prst="rect">
            <a:avLst/>
          </a:prstGeom>
        </p:spPr>
      </p:pic>
    </p:spTree>
    <p:extLst>
      <p:ext uri="{BB962C8B-B14F-4D97-AF65-F5344CB8AC3E}">
        <p14:creationId xmlns:p14="http://schemas.microsoft.com/office/powerpoint/2010/main" val="280806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Finding Resultants using Components</a:t>
            </a:r>
          </a:p>
        </p:txBody>
      </p:sp>
      <p:sp>
        <p:nvSpPr>
          <p:cNvPr id="3" name="Content Placeholder 2"/>
          <p:cNvSpPr>
            <a:spLocks noGrp="1"/>
          </p:cNvSpPr>
          <p:nvPr>
            <p:ph idx="1"/>
          </p:nvPr>
        </p:nvSpPr>
        <p:spPr/>
        <p:txBody>
          <a:bodyPr>
            <a:normAutofit/>
          </a:bodyPr>
          <a:lstStyle/>
          <a:p>
            <a:r>
              <a:rPr lang="en-US" dirty="0"/>
              <a:t>Illustration</a:t>
            </a:r>
          </a:p>
          <a:p>
            <a:endParaRPr lang="en-US" dirty="0"/>
          </a:p>
          <a:p>
            <a:r>
              <a:rPr lang="en-US" dirty="0"/>
              <a:t>Mathematics</a:t>
            </a:r>
            <a:endParaRPr lang="en-US" baseline="-25000" dirty="0"/>
          </a:p>
          <a:p>
            <a:pPr marL="457200" lvl="1" indent="0">
              <a:buNone/>
            </a:pPr>
            <a:endParaRPr lang="en-US" b="1" baseline="-25000" dirty="0"/>
          </a:p>
          <a:p>
            <a:pPr lvl="1"/>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6781800" y="1361588"/>
            <a:ext cx="4572000" cy="3223990"/>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1390403" y="3027023"/>
            <a:ext cx="4114800" cy="1300075"/>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2384136" y="4585578"/>
            <a:ext cx="2127334" cy="871134"/>
          </a:xfrm>
          <a:prstGeom prst="rect">
            <a:avLst/>
          </a:prstGeom>
        </p:spPr>
      </p:pic>
    </p:spTree>
    <p:extLst>
      <p:ext uri="{BB962C8B-B14F-4D97-AF65-F5344CB8AC3E}">
        <p14:creationId xmlns:p14="http://schemas.microsoft.com/office/powerpoint/2010/main" val="3601550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2/1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forces </a:t>
            </a:r>
            <a:r>
              <a:rPr lang="en-US" sz="2000" b="1" dirty="0"/>
              <a:t>F</a:t>
            </a:r>
            <a:r>
              <a:rPr lang="en-US" sz="2000" baseline="-25000" dirty="0"/>
              <a:t>1</a:t>
            </a:r>
            <a:r>
              <a:rPr lang="en-US" sz="2000" dirty="0"/>
              <a:t>, </a:t>
            </a:r>
            <a:r>
              <a:rPr lang="en-US" sz="2000" b="1" dirty="0"/>
              <a:t>F</a:t>
            </a:r>
            <a:r>
              <a:rPr lang="en-US" sz="2000" baseline="-25000" dirty="0"/>
              <a:t>2</a:t>
            </a:r>
            <a:r>
              <a:rPr lang="en-US" sz="2000" dirty="0"/>
              <a:t>, and </a:t>
            </a:r>
            <a:r>
              <a:rPr lang="en-US" sz="2000" b="1" dirty="0"/>
              <a:t>F</a:t>
            </a:r>
            <a:r>
              <a:rPr lang="en-US" sz="2000" baseline="-25000" dirty="0"/>
              <a:t>3</a:t>
            </a:r>
            <a:r>
              <a:rPr lang="en-US" sz="2000" dirty="0"/>
              <a:t>, all of which act on point </a:t>
            </a:r>
            <a:r>
              <a:rPr lang="en-US" sz="2000" i="1" dirty="0"/>
              <a:t>A </a:t>
            </a:r>
            <a:r>
              <a:rPr lang="en-US" sz="2000" dirty="0"/>
              <a:t>of the bracket, are specified in three different ways. Determine the </a:t>
            </a:r>
            <a:r>
              <a:rPr lang="en-US" sz="2000" i="1" dirty="0"/>
              <a:t>x </a:t>
            </a:r>
            <a:r>
              <a:rPr lang="en-US" sz="2000" dirty="0"/>
              <a:t>and </a:t>
            </a:r>
            <a:r>
              <a:rPr lang="en-US" sz="2000" i="1" dirty="0"/>
              <a:t>y </a:t>
            </a:r>
            <a:r>
              <a:rPr lang="en-US" sz="2000" dirty="0"/>
              <a:t>scalar components of each of the three forces.</a:t>
            </a:r>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695699"/>
            <a:ext cx="2286000" cy="3031191"/>
          </a:xfrm>
          <a:prstGeom prst="rect">
            <a:avLst/>
          </a:prstGeom>
        </p:spPr>
      </p:pic>
    </p:spTree>
    <p:extLst>
      <p:ext uri="{BB962C8B-B14F-4D97-AF65-F5344CB8AC3E}">
        <p14:creationId xmlns:p14="http://schemas.microsoft.com/office/powerpoint/2010/main" val="1744571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2/1 (2 of 3)</a:t>
            </a:r>
          </a:p>
        </p:txBody>
      </p:sp>
      <p:sp>
        <p:nvSpPr>
          <p:cNvPr id="3" name="Content Placeholder 2"/>
          <p:cNvSpPr>
            <a:spLocks noGrp="1"/>
          </p:cNvSpPr>
          <p:nvPr>
            <p:ph idx="1"/>
          </p:nvPr>
        </p:nvSpPr>
        <p:spPr/>
        <p:txBody>
          <a:bodyPr/>
          <a:lstStyle/>
          <a:p>
            <a:r>
              <a:rPr lang="en-US" dirty="0"/>
              <a:t>Scalar Components of </a:t>
            </a:r>
            <a:r>
              <a:rPr lang="en-US" b="1" dirty="0"/>
              <a:t>F</a:t>
            </a:r>
            <a:r>
              <a:rPr lang="en-US" baseline="-25000" dirty="0"/>
              <a:t>1</a:t>
            </a:r>
          </a:p>
          <a:p>
            <a:endParaRPr lang="en-US" baseline="-25000" dirty="0"/>
          </a:p>
          <a:p>
            <a:endParaRPr lang="en-US" baseline="-25000" dirty="0"/>
          </a:p>
          <a:p>
            <a:endParaRPr lang="en-US" baseline="-25000" dirty="0"/>
          </a:p>
          <a:p>
            <a:endParaRPr lang="en-US" baseline="-25000" dirty="0"/>
          </a:p>
          <a:p>
            <a:endParaRPr lang="en-US" baseline="-25000" dirty="0"/>
          </a:p>
          <a:p>
            <a:endParaRPr lang="en-US" baseline="-25000" dirty="0"/>
          </a:p>
          <a:p>
            <a:r>
              <a:rPr lang="en-US" dirty="0"/>
              <a:t>Scalar Components of </a:t>
            </a:r>
            <a:r>
              <a:rPr lang="en-US" b="1" dirty="0"/>
              <a:t>F</a:t>
            </a:r>
            <a:r>
              <a:rPr lang="en-US" baseline="-25000" dirty="0"/>
              <a:t>2</a:t>
            </a:r>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067800" y="1361588"/>
            <a:ext cx="2286000" cy="3031191"/>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2064586"/>
            <a:ext cx="2057400" cy="13607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3218213" y="2372473"/>
            <a:ext cx="4343400" cy="747529"/>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38200" y="5035448"/>
            <a:ext cx="1772610" cy="1209774"/>
          </a:xfrm>
          <a:prstGeom prst="rect">
            <a:avLst/>
          </a:prstGeom>
        </p:spPr>
      </p:pic>
      <p:pic>
        <p:nvPicPr>
          <p:cNvPr id="8" name="Picture 7"/>
          <p:cNvPicPr>
            <a:picLocks noChangeAspect="1"/>
          </p:cNvPicPr>
          <p:nvPr/>
        </p:nvPicPr>
        <p:blipFill>
          <a:blip r:embed="rId6">
            <a:clrChange>
              <a:clrFrom>
                <a:srgbClr val="FFFFFF"/>
              </a:clrFrom>
              <a:clrTo>
                <a:srgbClr val="FFFFFF">
                  <a:alpha val="0"/>
                </a:srgbClr>
              </a:clrTo>
            </a:clrChange>
          </a:blip>
          <a:stretch>
            <a:fillRect/>
          </a:stretch>
        </p:blipFill>
        <p:spPr>
          <a:xfrm>
            <a:off x="3218213" y="5226520"/>
            <a:ext cx="4245429" cy="808962"/>
          </a:xfrm>
          <a:prstGeom prst="rect">
            <a:avLst/>
          </a:prstGeom>
        </p:spPr>
      </p:pic>
    </p:spTree>
    <p:extLst>
      <p:ext uri="{BB962C8B-B14F-4D97-AF65-F5344CB8AC3E}">
        <p14:creationId xmlns:p14="http://schemas.microsoft.com/office/powerpoint/2010/main" val="913161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2/1 (3 of 3)</a:t>
            </a:r>
          </a:p>
        </p:txBody>
      </p:sp>
      <p:sp>
        <p:nvSpPr>
          <p:cNvPr id="3" name="Content Placeholder 2"/>
          <p:cNvSpPr>
            <a:spLocks noGrp="1"/>
          </p:cNvSpPr>
          <p:nvPr>
            <p:ph idx="1"/>
          </p:nvPr>
        </p:nvSpPr>
        <p:spPr/>
        <p:txBody>
          <a:bodyPr/>
          <a:lstStyle/>
          <a:p>
            <a:r>
              <a:rPr lang="en-US" dirty="0"/>
              <a:t>Scalar Components of </a:t>
            </a:r>
            <a:r>
              <a:rPr lang="en-US" b="1" dirty="0"/>
              <a:t>F</a:t>
            </a:r>
            <a:r>
              <a:rPr lang="en-US" baseline="-25000" dirty="0"/>
              <a:t>3</a:t>
            </a:r>
          </a:p>
          <a:p>
            <a:endParaRPr lang="en-US" baseline="-25000" dirty="0"/>
          </a:p>
          <a:p>
            <a:endParaRPr lang="en-US" baseline="-25000" dirty="0"/>
          </a:p>
          <a:p>
            <a:endParaRPr lang="en-US" baseline="-25000" dirty="0"/>
          </a:p>
          <a:p>
            <a:endParaRPr lang="en-US" baseline="-25000" dirty="0"/>
          </a:p>
          <a:p>
            <a:endParaRPr lang="en-US" baseline="-25000" dirty="0"/>
          </a:p>
          <a:p>
            <a:endParaRPr lang="en-US" baseline="-25000" dirty="0"/>
          </a:p>
          <a:p>
            <a:endParaRPr lang="en-US" baseline="-25000" dirty="0"/>
          </a:p>
          <a:p>
            <a:r>
              <a:rPr lang="en-US" dirty="0"/>
              <a:t>Alternative Calculation</a:t>
            </a:r>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067800" y="1361588"/>
            <a:ext cx="2286000" cy="3031191"/>
          </a:xfrm>
          <a:prstGeom prst="rect">
            <a:avLst/>
          </a:prstGeom>
        </p:spPr>
      </p:pic>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838199" y="1867158"/>
            <a:ext cx="2004229" cy="2692967"/>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blip>
          <a:stretch>
            <a:fillRect/>
          </a:stretch>
        </p:blipFill>
        <p:spPr>
          <a:xfrm>
            <a:off x="3584702" y="2173940"/>
            <a:ext cx="4740824" cy="1406485"/>
          </a:xfrm>
          <a:prstGeom prst="rect">
            <a:avLst/>
          </a:prstGeom>
        </p:spPr>
      </p:pic>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a:off x="3584702" y="5074760"/>
            <a:ext cx="4201567" cy="1385416"/>
          </a:xfrm>
          <a:prstGeom prst="rect">
            <a:avLst/>
          </a:prstGeom>
        </p:spPr>
      </p:pic>
    </p:spTree>
    <p:extLst>
      <p:ext uri="{BB962C8B-B14F-4D97-AF65-F5344CB8AC3E}">
        <p14:creationId xmlns:p14="http://schemas.microsoft.com/office/powerpoint/2010/main" val="3810045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2/2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Combine the two forces </a:t>
            </a:r>
            <a:r>
              <a:rPr lang="en-US" sz="2000" b="1" dirty="0"/>
              <a:t>P </a:t>
            </a:r>
            <a:r>
              <a:rPr lang="en-US" sz="2000" dirty="0"/>
              <a:t>and </a:t>
            </a:r>
            <a:r>
              <a:rPr lang="en-US" sz="2000" b="1" dirty="0"/>
              <a:t>T</a:t>
            </a:r>
            <a:r>
              <a:rPr lang="en-US" sz="2000" dirty="0"/>
              <a:t>, which act on the fixed structure at </a:t>
            </a:r>
            <a:r>
              <a:rPr lang="en-US" sz="2000" i="1" dirty="0"/>
              <a:t>B</a:t>
            </a:r>
            <a:r>
              <a:rPr lang="en-US" sz="2000" dirty="0"/>
              <a:t>, into a single equivalent force </a:t>
            </a:r>
            <a:r>
              <a:rPr lang="en-US" sz="2000" b="1" dirty="0"/>
              <a:t>R</a:t>
            </a:r>
            <a:r>
              <a:rPr lang="en-US" sz="2000" dirty="0"/>
              <a: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647715"/>
            <a:ext cx="3655232" cy="2716339"/>
          </a:xfrm>
          <a:prstGeom prst="rect">
            <a:avLst/>
          </a:prstGeom>
        </p:spPr>
      </p:pic>
    </p:spTree>
    <p:extLst>
      <p:ext uri="{BB962C8B-B14F-4D97-AF65-F5344CB8AC3E}">
        <p14:creationId xmlns:p14="http://schemas.microsoft.com/office/powerpoint/2010/main" val="349436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2/2 (2 of 4)</a:t>
            </a:r>
          </a:p>
        </p:txBody>
      </p:sp>
      <p:sp>
        <p:nvSpPr>
          <p:cNvPr id="3" name="Content Placeholder 2"/>
          <p:cNvSpPr>
            <a:spLocks noGrp="1"/>
          </p:cNvSpPr>
          <p:nvPr>
            <p:ph idx="1"/>
          </p:nvPr>
        </p:nvSpPr>
        <p:spPr/>
        <p:txBody>
          <a:bodyPr/>
          <a:lstStyle/>
          <a:p>
            <a:r>
              <a:rPr lang="en-US" dirty="0"/>
              <a:t>Graphical Solution (Scaled Drawing)</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37833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2098121"/>
            <a:ext cx="3352679" cy="147869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3903035"/>
            <a:ext cx="5943600" cy="1568281"/>
          </a:xfrm>
          <a:prstGeom prst="rect">
            <a:avLst/>
          </a:prstGeom>
        </p:spPr>
      </p:pic>
    </p:spTree>
    <p:extLst>
      <p:ext uri="{BB962C8B-B14F-4D97-AF65-F5344CB8AC3E}">
        <p14:creationId xmlns:p14="http://schemas.microsoft.com/office/powerpoint/2010/main" val="4028910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2/1  Introduction</a:t>
            </a:r>
          </a:p>
        </p:txBody>
      </p:sp>
      <p:sp>
        <p:nvSpPr>
          <p:cNvPr id="3" name="Content Placeholder 2"/>
          <p:cNvSpPr>
            <a:spLocks noGrp="1"/>
          </p:cNvSpPr>
          <p:nvPr>
            <p:ph idx="1"/>
          </p:nvPr>
        </p:nvSpPr>
        <p:spPr/>
        <p:txBody>
          <a:bodyPr/>
          <a:lstStyle/>
          <a:p>
            <a:r>
              <a:rPr lang="en-US" dirty="0"/>
              <a:t>Chapter Purpose</a:t>
            </a:r>
          </a:p>
          <a:p>
            <a:endParaRPr lang="en-US" dirty="0"/>
          </a:p>
          <a:p>
            <a:endParaRPr lang="en-US" dirty="0"/>
          </a:p>
          <a:p>
            <a:r>
              <a:rPr lang="en-US" dirty="0"/>
              <a:t>Importance of Chapter 2 Concepts</a:t>
            </a:r>
          </a:p>
          <a:p>
            <a:pPr marL="457200" lvl="1" indent="0">
              <a:buNone/>
            </a:pPr>
            <a:endParaRPr lang="en-US" dirty="0"/>
          </a:p>
        </p:txBody>
      </p:sp>
    </p:spTree>
    <p:extLst>
      <p:ext uri="{BB962C8B-B14F-4D97-AF65-F5344CB8AC3E}">
        <p14:creationId xmlns:p14="http://schemas.microsoft.com/office/powerpoint/2010/main" val="144758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2/2 (3 of 4)</a:t>
            </a:r>
          </a:p>
        </p:txBody>
      </p:sp>
      <p:sp>
        <p:nvSpPr>
          <p:cNvPr id="3" name="Content Placeholder 2"/>
          <p:cNvSpPr>
            <a:spLocks noGrp="1"/>
          </p:cNvSpPr>
          <p:nvPr>
            <p:ph idx="1"/>
          </p:nvPr>
        </p:nvSpPr>
        <p:spPr/>
        <p:txBody>
          <a:bodyPr/>
          <a:lstStyle/>
          <a:p>
            <a:r>
              <a:rPr lang="en-US" dirty="0"/>
              <a:t>Geometric Solution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378336"/>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838200" y="3815385"/>
            <a:ext cx="5943600" cy="1864297"/>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838200" y="2194245"/>
            <a:ext cx="2323695" cy="1483980"/>
          </a:xfrm>
          <a:prstGeom prst="rect">
            <a:avLst/>
          </a:prstGeom>
        </p:spPr>
      </p:pic>
    </p:spTree>
    <p:extLst>
      <p:ext uri="{BB962C8B-B14F-4D97-AF65-F5344CB8AC3E}">
        <p14:creationId xmlns:p14="http://schemas.microsoft.com/office/powerpoint/2010/main" val="1925919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2/2 (4 of 4)</a:t>
            </a:r>
          </a:p>
        </p:txBody>
      </p:sp>
      <p:sp>
        <p:nvSpPr>
          <p:cNvPr id="3" name="Content Placeholder 2"/>
          <p:cNvSpPr>
            <a:spLocks noGrp="1"/>
          </p:cNvSpPr>
          <p:nvPr>
            <p:ph idx="1"/>
          </p:nvPr>
        </p:nvSpPr>
        <p:spPr/>
        <p:txBody>
          <a:bodyPr/>
          <a:lstStyle/>
          <a:p>
            <a:r>
              <a:rPr lang="en-US" dirty="0"/>
              <a:t>Algebraic Solution</a:t>
            </a:r>
          </a:p>
          <a:p>
            <a:endParaRPr lang="en-US" dirty="0"/>
          </a:p>
          <a:p>
            <a:endParaRPr lang="en-US" dirty="0"/>
          </a:p>
          <a:p>
            <a:endParaRPr lang="en-US" dirty="0"/>
          </a:p>
          <a:p>
            <a:endParaRPr lang="en-US" dirty="0"/>
          </a:p>
          <a:p>
            <a:r>
              <a:rPr lang="en-US" dirty="0"/>
              <a:t>Vector Representation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37833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609600" y="1958947"/>
            <a:ext cx="5943600" cy="70032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2659269"/>
            <a:ext cx="5943600" cy="1080655"/>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38200" y="4537711"/>
            <a:ext cx="2743200" cy="1664007"/>
          </a:xfrm>
          <a:prstGeom prst="rect">
            <a:avLst/>
          </a:prstGeom>
        </p:spPr>
      </p:pic>
    </p:spTree>
    <p:extLst>
      <p:ext uri="{BB962C8B-B14F-4D97-AF65-F5344CB8AC3E}">
        <p14:creationId xmlns:p14="http://schemas.microsoft.com/office/powerpoint/2010/main" val="241155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2/3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500-N force </a:t>
            </a:r>
            <a:r>
              <a:rPr lang="en-US" sz="2000" b="1" dirty="0"/>
              <a:t>F </a:t>
            </a:r>
            <a:r>
              <a:rPr lang="en-US" sz="2000" dirty="0"/>
              <a:t>is applied to the vertical pole as shown. (1) Write </a:t>
            </a:r>
            <a:r>
              <a:rPr lang="en-US" sz="2000" b="1" dirty="0"/>
              <a:t>F </a:t>
            </a:r>
            <a:r>
              <a:rPr lang="en-US" sz="2000" dirty="0"/>
              <a:t>in terms of the unit vectors </a:t>
            </a:r>
            <a:r>
              <a:rPr lang="en-US" sz="2000" b="1" dirty="0" err="1"/>
              <a:t>i</a:t>
            </a:r>
            <a:r>
              <a:rPr lang="en-US" sz="2000" b="1" dirty="0"/>
              <a:t> </a:t>
            </a:r>
            <a:r>
              <a:rPr lang="en-US" sz="2000" dirty="0"/>
              <a:t>and </a:t>
            </a:r>
            <a:r>
              <a:rPr lang="en-US" sz="2000" b="1" dirty="0"/>
              <a:t>j </a:t>
            </a:r>
            <a:r>
              <a:rPr lang="en-US" sz="2000" dirty="0"/>
              <a:t>and identify both its vector and scalar components. (2) Determine the scalar components of the force vector </a:t>
            </a:r>
            <a:r>
              <a:rPr lang="en-US" sz="2000" b="1" dirty="0"/>
              <a:t>F </a:t>
            </a:r>
            <a:r>
              <a:rPr lang="en-US" sz="2000" dirty="0"/>
              <a:t>along the </a:t>
            </a:r>
            <a:r>
              <a:rPr lang="en-US" sz="2000" i="1" dirty="0"/>
              <a:t>x</a:t>
            </a:r>
            <a:r>
              <a:rPr lang="en-US" sz="2000" dirty="0"/>
              <a:t>′- and </a:t>
            </a:r>
            <a:r>
              <a:rPr lang="en-US" sz="2000" i="1" dirty="0"/>
              <a:t>y</a:t>
            </a:r>
            <a:r>
              <a:rPr lang="en-US" sz="2000" dirty="0"/>
              <a:t>′-axes. (3) Determine the scalar components of </a:t>
            </a:r>
            <a:r>
              <a:rPr lang="en-US" sz="2000" b="1" dirty="0"/>
              <a:t>F </a:t>
            </a:r>
            <a:r>
              <a:rPr lang="en-US" sz="2000" dirty="0"/>
              <a:t>along the </a:t>
            </a:r>
            <a:r>
              <a:rPr lang="en-US" sz="2000" i="1" dirty="0"/>
              <a:t>x</a:t>
            </a:r>
            <a:r>
              <a:rPr lang="en-US" sz="2000" dirty="0"/>
              <a:t>- and </a:t>
            </a:r>
            <a:r>
              <a:rPr lang="en-US" sz="2000" i="1" dirty="0"/>
              <a:t>y</a:t>
            </a:r>
            <a:r>
              <a:rPr lang="en-US" sz="2000" dirty="0"/>
              <a:t>′-axes.</a:t>
            </a:r>
          </a:p>
          <a:p>
            <a:pPr marL="457200" lvl="1" indent="0">
              <a:buNone/>
            </a:pPr>
            <a:endParaRPr lang="en-US" sz="2000" dirty="0"/>
          </a:p>
          <a:p>
            <a:pPr marL="457200" lvl="1" indent="0">
              <a:buNone/>
            </a:pPr>
            <a:endParaRPr lang="en-US" sz="20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154681"/>
            <a:ext cx="1828800" cy="3267263"/>
          </a:xfrm>
          <a:prstGeom prst="rect">
            <a:avLst/>
          </a:prstGeom>
        </p:spPr>
      </p:pic>
    </p:spTree>
    <p:extLst>
      <p:ext uri="{BB962C8B-B14F-4D97-AF65-F5344CB8AC3E}">
        <p14:creationId xmlns:p14="http://schemas.microsoft.com/office/powerpoint/2010/main" val="2228104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2/3 (2 of 3)</a:t>
            </a:r>
          </a:p>
        </p:txBody>
      </p:sp>
      <p:sp>
        <p:nvSpPr>
          <p:cNvPr id="3" name="Content Placeholder 2"/>
          <p:cNvSpPr>
            <a:spLocks noGrp="1"/>
          </p:cNvSpPr>
          <p:nvPr>
            <p:ph idx="1"/>
          </p:nvPr>
        </p:nvSpPr>
        <p:spPr/>
        <p:txBody>
          <a:bodyPr/>
          <a:lstStyle/>
          <a:p>
            <a:r>
              <a:rPr lang="en-US" dirty="0"/>
              <a:t>Part 1 Solution</a:t>
            </a:r>
          </a:p>
          <a:p>
            <a:endParaRPr lang="en-US" sz="2000" dirty="0"/>
          </a:p>
          <a:p>
            <a:endParaRPr lang="en-US" sz="2000" dirty="0"/>
          </a:p>
          <a:p>
            <a:endParaRPr lang="en-US" sz="2000" dirty="0"/>
          </a:p>
          <a:p>
            <a:endParaRPr lang="en-US" sz="2000" dirty="0"/>
          </a:p>
          <a:p>
            <a:endParaRPr lang="en-US" sz="2000" dirty="0"/>
          </a:p>
          <a:p>
            <a:r>
              <a:rPr lang="en-US" dirty="0"/>
              <a:t>Part 2 Solution</a:t>
            </a:r>
            <a:endParaRPr lang="en-US" sz="20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753600" y="1361588"/>
            <a:ext cx="1600200" cy="2858855"/>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2446020" y="1950629"/>
            <a:ext cx="5943600" cy="168077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1950629"/>
            <a:ext cx="1371600" cy="1569563"/>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936171" y="4357602"/>
            <a:ext cx="1273629" cy="2228851"/>
          </a:xfrm>
          <a:prstGeom prst="rect">
            <a:avLst/>
          </a:prstGeom>
        </p:spPr>
      </p:pic>
      <p:pic>
        <p:nvPicPr>
          <p:cNvPr id="9" name="Picture 8"/>
          <p:cNvPicPr>
            <a:picLocks noChangeAspect="1"/>
          </p:cNvPicPr>
          <p:nvPr/>
        </p:nvPicPr>
        <p:blipFill>
          <a:blip r:embed="rId6">
            <a:clrChange>
              <a:clrFrom>
                <a:srgbClr val="FFFFFF"/>
              </a:clrFrom>
              <a:clrTo>
                <a:srgbClr val="FFFFFF">
                  <a:alpha val="0"/>
                </a:srgbClr>
              </a:clrTo>
            </a:clrChange>
          </a:blip>
          <a:stretch>
            <a:fillRect/>
          </a:stretch>
        </p:blipFill>
        <p:spPr>
          <a:xfrm>
            <a:off x="2209800" y="5305384"/>
            <a:ext cx="5943600" cy="333286"/>
          </a:xfrm>
          <a:prstGeom prst="rect">
            <a:avLst/>
          </a:prstGeom>
        </p:spPr>
      </p:pic>
    </p:spTree>
    <p:extLst>
      <p:ext uri="{BB962C8B-B14F-4D97-AF65-F5344CB8AC3E}">
        <p14:creationId xmlns:p14="http://schemas.microsoft.com/office/powerpoint/2010/main" val="36652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2/3 (3 of 3)</a:t>
            </a:r>
          </a:p>
        </p:txBody>
      </p:sp>
      <p:sp>
        <p:nvSpPr>
          <p:cNvPr id="3" name="Content Placeholder 2"/>
          <p:cNvSpPr>
            <a:spLocks noGrp="1"/>
          </p:cNvSpPr>
          <p:nvPr>
            <p:ph idx="1"/>
          </p:nvPr>
        </p:nvSpPr>
        <p:spPr/>
        <p:txBody>
          <a:bodyPr/>
          <a:lstStyle/>
          <a:p>
            <a:r>
              <a:rPr lang="en-US" dirty="0"/>
              <a:t>Part 3 Solution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753600" y="1361588"/>
            <a:ext cx="1600200" cy="2858855"/>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838200" y="1935480"/>
            <a:ext cx="3749993" cy="1421426"/>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838200" y="3683128"/>
            <a:ext cx="5943600" cy="1999601"/>
          </a:xfrm>
          <a:prstGeom prst="rect">
            <a:avLst/>
          </a:prstGeom>
        </p:spPr>
      </p:pic>
      <p:pic>
        <p:nvPicPr>
          <p:cNvPr id="11" name="Picture 10"/>
          <p:cNvPicPr>
            <a:picLocks noChangeAspect="1"/>
          </p:cNvPicPr>
          <p:nvPr/>
        </p:nvPicPr>
        <p:blipFill>
          <a:blip r:embed="rId5">
            <a:clrChange>
              <a:clrFrom>
                <a:srgbClr val="FFFFFF"/>
              </a:clrFrom>
              <a:clrTo>
                <a:srgbClr val="FFFFFF">
                  <a:alpha val="0"/>
                </a:srgbClr>
              </a:clrTo>
            </a:clrChange>
          </a:blip>
          <a:stretch>
            <a:fillRect/>
          </a:stretch>
        </p:blipFill>
        <p:spPr>
          <a:xfrm>
            <a:off x="8016240" y="5222515"/>
            <a:ext cx="3337560" cy="425595"/>
          </a:xfrm>
          <a:prstGeom prst="rect">
            <a:avLst/>
          </a:prstGeom>
        </p:spPr>
      </p:pic>
    </p:spTree>
    <p:extLst>
      <p:ext uri="{BB962C8B-B14F-4D97-AF65-F5344CB8AC3E}">
        <p14:creationId xmlns:p14="http://schemas.microsoft.com/office/powerpoint/2010/main" val="149197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2/4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Forces </a:t>
            </a:r>
            <a:r>
              <a:rPr lang="en-US" sz="2000" b="1" dirty="0"/>
              <a:t>F</a:t>
            </a:r>
            <a:r>
              <a:rPr lang="en-US" sz="2000" baseline="-25000" dirty="0"/>
              <a:t>1</a:t>
            </a:r>
            <a:r>
              <a:rPr lang="en-US" sz="2000" dirty="0"/>
              <a:t> and </a:t>
            </a:r>
            <a:r>
              <a:rPr lang="en-US" sz="2000" b="1" dirty="0"/>
              <a:t>F</a:t>
            </a:r>
            <a:r>
              <a:rPr lang="en-US" sz="2000" baseline="-25000" dirty="0"/>
              <a:t>2</a:t>
            </a:r>
            <a:r>
              <a:rPr lang="en-US" sz="2000" dirty="0"/>
              <a:t> act on the bracket as shown. Determine the projection </a:t>
            </a:r>
            <a:r>
              <a:rPr lang="en-US" sz="2000" i="1" dirty="0"/>
              <a:t>F</a:t>
            </a:r>
            <a:r>
              <a:rPr lang="en-US" sz="2000" i="1" baseline="-25000" dirty="0"/>
              <a:t>b</a:t>
            </a:r>
            <a:r>
              <a:rPr lang="en-US" sz="2000" i="1" dirty="0"/>
              <a:t> </a:t>
            </a:r>
            <a:r>
              <a:rPr lang="en-US" sz="2000" dirty="0"/>
              <a:t>of their resultant </a:t>
            </a:r>
            <a:r>
              <a:rPr lang="en-US" sz="2000" b="1" dirty="0"/>
              <a:t>R </a:t>
            </a:r>
            <a:r>
              <a:rPr lang="en-US" sz="2000" dirty="0"/>
              <a:t>onto the </a:t>
            </a:r>
            <a:r>
              <a:rPr lang="en-US" sz="2000" i="1" dirty="0"/>
              <a:t>b</a:t>
            </a:r>
            <a:r>
              <a:rPr lang="en-US" sz="2000" dirty="0"/>
              <a:t>-axis.</a:t>
            </a:r>
          </a:p>
        </p:txBody>
      </p:sp>
      <p:pic>
        <p:nvPicPr>
          <p:cNvPr id="5" name="Picture 4"/>
          <p:cNvPicPr>
            <a:picLocks noChangeAspect="1"/>
          </p:cNvPicPr>
          <p:nvPr/>
        </p:nvPicPr>
        <p:blipFill>
          <a:blip r:embed="rId2"/>
          <a:stretch>
            <a:fillRect/>
          </a:stretch>
        </p:blipFill>
        <p:spPr>
          <a:xfrm>
            <a:off x="838200" y="2663191"/>
            <a:ext cx="3200400" cy="1931773"/>
          </a:xfrm>
          <a:prstGeom prst="rect">
            <a:avLst/>
          </a:prstGeom>
        </p:spPr>
      </p:pic>
    </p:spTree>
    <p:extLst>
      <p:ext uri="{BB962C8B-B14F-4D97-AF65-F5344CB8AC3E}">
        <p14:creationId xmlns:p14="http://schemas.microsoft.com/office/powerpoint/2010/main" val="3962724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2/3 – Sample Problem 2/4 (1 of 2)</a:t>
            </a:r>
          </a:p>
        </p:txBody>
      </p:sp>
      <p:sp>
        <p:nvSpPr>
          <p:cNvPr id="3" name="Content Placeholder 2"/>
          <p:cNvSpPr>
            <a:spLocks noGrp="1"/>
          </p:cNvSpPr>
          <p:nvPr>
            <p:ph idx="1"/>
          </p:nvPr>
        </p:nvSpPr>
        <p:spPr/>
        <p:txBody>
          <a:bodyPr/>
          <a:lstStyle/>
          <a:p>
            <a:r>
              <a:rPr lang="en-US" dirty="0"/>
              <a:t>Solution</a:t>
            </a:r>
            <a:endParaRPr lang="en-US" sz="2000" dirty="0"/>
          </a:p>
        </p:txBody>
      </p:sp>
      <p:pic>
        <p:nvPicPr>
          <p:cNvPr id="5" name="Picture 4"/>
          <p:cNvPicPr>
            <a:picLocks noChangeAspect="1"/>
          </p:cNvPicPr>
          <p:nvPr/>
        </p:nvPicPr>
        <p:blipFill>
          <a:blip r:embed="rId2"/>
          <a:stretch>
            <a:fillRect/>
          </a:stretch>
        </p:blipFill>
        <p:spPr>
          <a:xfrm>
            <a:off x="8153400" y="1361588"/>
            <a:ext cx="3200400" cy="1931773"/>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38200" y="1895072"/>
            <a:ext cx="3200400" cy="2655041"/>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4805518"/>
            <a:ext cx="5943600" cy="1198454"/>
          </a:xfrm>
          <a:prstGeom prst="rect">
            <a:avLst/>
          </a:prstGeom>
        </p:spPr>
      </p:pic>
    </p:spTree>
    <p:extLst>
      <p:ext uri="{BB962C8B-B14F-4D97-AF65-F5344CB8AC3E}">
        <p14:creationId xmlns:p14="http://schemas.microsoft.com/office/powerpoint/2010/main" val="3412934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Moment</a:t>
            </a:r>
          </a:p>
        </p:txBody>
      </p:sp>
      <p:sp>
        <p:nvSpPr>
          <p:cNvPr id="3" name="Content Placeholder 2"/>
          <p:cNvSpPr>
            <a:spLocks noGrp="1"/>
          </p:cNvSpPr>
          <p:nvPr>
            <p:ph idx="1"/>
          </p:nvPr>
        </p:nvSpPr>
        <p:spPr/>
        <p:txBody>
          <a:bodyPr/>
          <a:lstStyle/>
          <a:p>
            <a:r>
              <a:rPr lang="en-US" dirty="0"/>
              <a:t>A moment is the tendency of a force to rotate a body about an axis.  </a:t>
            </a:r>
          </a:p>
          <a:p>
            <a:endParaRPr lang="en-US" dirty="0"/>
          </a:p>
          <a:p>
            <a:r>
              <a:rPr lang="en-US" dirty="0"/>
              <a:t>Illustration:  Pipe Wrench</a:t>
            </a:r>
          </a:p>
          <a:p>
            <a:endParaRPr lang="en-US" dirty="0"/>
          </a:p>
          <a:p>
            <a:r>
              <a:rPr lang="en-US" dirty="0"/>
              <a:t>Things to Note</a:t>
            </a:r>
          </a:p>
          <a:p>
            <a:pPr lvl="1"/>
            <a:r>
              <a:rPr lang="en-US" dirty="0"/>
              <a:t>Direction and Orientation of the Force</a:t>
            </a:r>
          </a:p>
          <a:p>
            <a:pPr lvl="1"/>
            <a:r>
              <a:rPr lang="en-US" dirty="0"/>
              <a:t>Axis of Rotation</a:t>
            </a:r>
          </a:p>
          <a:p>
            <a:pPr lvl="1"/>
            <a:r>
              <a:rPr lang="en-US" dirty="0"/>
              <a:t>Direction of Rotation</a:t>
            </a:r>
          </a:p>
          <a:p>
            <a:pPr lvl="1"/>
            <a:r>
              <a:rPr lang="en-US" dirty="0"/>
              <a:t>Effective Length, </a:t>
            </a:r>
            <a:r>
              <a:rPr lang="en-US" i="1" dirty="0"/>
              <a:t>d</a:t>
            </a:r>
            <a:endParaRPr lang="en-US"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696200" y="2499033"/>
            <a:ext cx="3657600" cy="2838245"/>
          </a:xfrm>
          <a:prstGeom prst="rect">
            <a:avLst/>
          </a:prstGeom>
        </p:spPr>
      </p:pic>
    </p:spTree>
    <p:extLst>
      <p:ext uri="{BB962C8B-B14F-4D97-AF65-F5344CB8AC3E}">
        <p14:creationId xmlns:p14="http://schemas.microsoft.com/office/powerpoint/2010/main" val="496963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Moment about a Point (1 of 3)</a:t>
            </a:r>
          </a:p>
        </p:txBody>
      </p:sp>
      <p:sp>
        <p:nvSpPr>
          <p:cNvPr id="3" name="Content Placeholder 2"/>
          <p:cNvSpPr>
            <a:spLocks noGrp="1"/>
          </p:cNvSpPr>
          <p:nvPr>
            <p:ph idx="1"/>
          </p:nvPr>
        </p:nvSpPr>
        <p:spPr>
          <a:xfrm>
            <a:off x="838200" y="1361588"/>
            <a:ext cx="10515600" cy="5382112"/>
          </a:xfrm>
        </p:spPr>
        <p:txBody>
          <a:bodyPr>
            <a:normAutofit/>
          </a:bodyPr>
          <a:lstStyle/>
          <a:p>
            <a:r>
              <a:rPr lang="en-US" dirty="0"/>
              <a:t>Scalar Development</a:t>
            </a:r>
          </a:p>
          <a:p>
            <a:pPr lvl="1"/>
            <a:endParaRPr lang="en-US" dirty="0"/>
          </a:p>
          <a:p>
            <a:pPr lvl="1">
              <a:spcBef>
                <a:spcPts val="1200"/>
              </a:spcBef>
              <a:spcAft>
                <a:spcPts val="1200"/>
              </a:spcAft>
            </a:pPr>
            <a:r>
              <a:rPr lang="en-US" dirty="0"/>
              <a:t>Moment Arm, </a:t>
            </a:r>
            <a:r>
              <a:rPr lang="en-US" i="1" dirty="0"/>
              <a:t>d</a:t>
            </a:r>
            <a:endParaRPr lang="en-US" dirty="0"/>
          </a:p>
          <a:p>
            <a:pPr lvl="1">
              <a:spcBef>
                <a:spcPts val="1200"/>
              </a:spcBef>
              <a:spcAft>
                <a:spcPts val="1200"/>
              </a:spcAft>
            </a:pPr>
            <a:r>
              <a:rPr lang="en-US" dirty="0"/>
              <a:t>Moment Vector, </a:t>
            </a:r>
            <a:r>
              <a:rPr lang="en-US" b="1" dirty="0"/>
              <a:t>M</a:t>
            </a:r>
          </a:p>
          <a:p>
            <a:pPr lvl="1">
              <a:spcBef>
                <a:spcPts val="1200"/>
              </a:spcBef>
              <a:spcAft>
                <a:spcPts val="1200"/>
              </a:spcAft>
            </a:pPr>
            <a:r>
              <a:rPr lang="en-US" dirty="0"/>
              <a:t>Axis of Rotation, </a:t>
            </a:r>
            <a:r>
              <a:rPr lang="en-US" i="1" dirty="0"/>
              <a:t>O-O</a:t>
            </a:r>
            <a:endParaRPr lang="en-US" b="1" dirty="0"/>
          </a:p>
          <a:p>
            <a:pPr lvl="1">
              <a:spcBef>
                <a:spcPts val="1200"/>
              </a:spcBef>
              <a:spcAft>
                <a:spcPts val="1200"/>
              </a:spcAft>
            </a:pPr>
            <a:r>
              <a:rPr lang="en-US" dirty="0"/>
              <a:t>Moment Magnitude, </a:t>
            </a:r>
            <a:r>
              <a:rPr lang="en-US" i="1" dirty="0"/>
              <a:t>M</a:t>
            </a:r>
            <a:r>
              <a:rPr lang="en-US" dirty="0"/>
              <a:t> = </a:t>
            </a:r>
            <a:r>
              <a:rPr lang="en-US" i="1" dirty="0" err="1"/>
              <a:t>Fd</a:t>
            </a:r>
            <a:endParaRPr lang="en-US" i="1" dirty="0"/>
          </a:p>
          <a:p>
            <a:pPr lvl="1">
              <a:spcBef>
                <a:spcPts val="1200"/>
              </a:spcBef>
              <a:spcAft>
                <a:spcPts val="1200"/>
              </a:spcAft>
            </a:pPr>
            <a:r>
              <a:rPr lang="en-US" dirty="0"/>
              <a:t>Direction of Rotation</a:t>
            </a:r>
          </a:p>
          <a:p>
            <a:pPr lvl="1">
              <a:spcBef>
                <a:spcPts val="1200"/>
              </a:spcBef>
              <a:spcAft>
                <a:spcPts val="1200"/>
              </a:spcAft>
            </a:pPr>
            <a:r>
              <a:rPr lang="en-US" dirty="0"/>
              <a:t>Units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560320"/>
          </a:xfrm>
          <a:prstGeom prst="rect">
            <a:avLst/>
          </a:prstGeom>
        </p:spPr>
      </p:pic>
    </p:spTree>
    <p:extLst>
      <p:ext uri="{BB962C8B-B14F-4D97-AF65-F5344CB8AC3E}">
        <p14:creationId xmlns:p14="http://schemas.microsoft.com/office/powerpoint/2010/main" val="10265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Moment about a Point (2 of 3)</a:t>
            </a:r>
          </a:p>
        </p:txBody>
      </p:sp>
      <p:sp>
        <p:nvSpPr>
          <p:cNvPr id="3" name="Content Placeholder 2"/>
          <p:cNvSpPr>
            <a:spLocks noGrp="1"/>
          </p:cNvSpPr>
          <p:nvPr>
            <p:ph idx="1"/>
          </p:nvPr>
        </p:nvSpPr>
        <p:spPr>
          <a:xfrm>
            <a:off x="838200" y="1361588"/>
            <a:ext cx="6858000" cy="5288594"/>
          </a:xfrm>
        </p:spPr>
        <p:txBody>
          <a:bodyPr/>
          <a:lstStyle/>
          <a:p>
            <a:r>
              <a:rPr lang="en-US" dirty="0"/>
              <a:t>The Right-Hand Rule</a:t>
            </a:r>
          </a:p>
          <a:p>
            <a:pPr marL="571500" lvl="1" indent="-342900" algn="just">
              <a:buFont typeface="+mj-lt"/>
              <a:buAutoNum type="arabicPeriod"/>
            </a:pPr>
            <a:r>
              <a:rPr lang="en-US" sz="2000" dirty="0"/>
              <a:t>Position your right hand such that your fingers point in the same direction as the force.</a:t>
            </a:r>
          </a:p>
          <a:p>
            <a:pPr marL="571500" lvl="1" indent="-342900" algn="just">
              <a:buFont typeface="+mj-lt"/>
              <a:buAutoNum type="arabicPeriod"/>
            </a:pPr>
            <a:r>
              <a:rPr lang="en-US" sz="2000" dirty="0"/>
              <a:t>Orient your hand such that the point you are computing the moment about is on the same side as your palm.  From the figure at right, your hand is positioned such that the moment arm </a:t>
            </a:r>
            <a:r>
              <a:rPr lang="en-US" sz="2000" i="1" dirty="0"/>
              <a:t>d</a:t>
            </a:r>
            <a:r>
              <a:rPr lang="en-US" sz="2000" dirty="0"/>
              <a:t> intersects the middle of your palm.</a:t>
            </a:r>
          </a:p>
          <a:p>
            <a:pPr marL="571500" lvl="1" indent="-342900" algn="just">
              <a:buFont typeface="+mj-lt"/>
              <a:buAutoNum type="arabicPeriod"/>
            </a:pPr>
            <a:r>
              <a:rPr lang="en-US" sz="2000" dirty="0"/>
              <a:t>Close your fingers to make a fist and extend your thumb straight up.  From the figure at right, imagine closing your fist around line </a:t>
            </a:r>
            <a:r>
              <a:rPr lang="en-US" sz="2000" i="1" dirty="0"/>
              <a:t>O</a:t>
            </a:r>
            <a:r>
              <a:rPr lang="en-US" sz="2000" dirty="0"/>
              <a:t>-</a:t>
            </a:r>
            <a:r>
              <a:rPr lang="en-US" sz="2000" i="1" dirty="0"/>
              <a:t>O</a:t>
            </a:r>
            <a:r>
              <a:rPr lang="en-US" sz="2000" dirty="0"/>
              <a:t>, and your thumb would point in the direction of the moment vector.  Curling your fingers about this line would represent the rotation of the moment about the axis.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56032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7994805" y="3921908"/>
            <a:ext cx="1288895" cy="2296235"/>
          </a:xfrm>
          <a:prstGeom prst="rect">
            <a:avLst/>
          </a:prstGeom>
        </p:spPr>
      </p:pic>
    </p:spTree>
    <p:extLst>
      <p:ext uri="{BB962C8B-B14F-4D97-AF65-F5344CB8AC3E}">
        <p14:creationId xmlns:p14="http://schemas.microsoft.com/office/powerpoint/2010/main" val="2733538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63" y="365126"/>
            <a:ext cx="10926078" cy="670240"/>
          </a:xfrm>
        </p:spPr>
        <p:txBody>
          <a:bodyPr>
            <a:noAutofit/>
          </a:bodyPr>
          <a:lstStyle/>
          <a:p>
            <a:r>
              <a:rPr lang="en-US" sz="3600" dirty="0"/>
              <a:t>Article 2/2  Force</a:t>
            </a:r>
          </a:p>
        </p:txBody>
      </p:sp>
      <p:sp>
        <p:nvSpPr>
          <p:cNvPr id="3" name="Content Placeholder 2"/>
          <p:cNvSpPr>
            <a:spLocks noGrp="1"/>
          </p:cNvSpPr>
          <p:nvPr>
            <p:ph idx="1"/>
          </p:nvPr>
        </p:nvSpPr>
        <p:spPr>
          <a:xfrm>
            <a:off x="838200" y="1361588"/>
            <a:ext cx="10603675" cy="4815375"/>
          </a:xfrm>
        </p:spPr>
        <p:txBody>
          <a:bodyPr>
            <a:normAutofit/>
          </a:bodyPr>
          <a:lstStyle/>
          <a:p>
            <a:r>
              <a:rPr lang="en-US" dirty="0"/>
              <a:t>A Reminder and Illustration</a:t>
            </a:r>
          </a:p>
          <a:p>
            <a:endParaRPr lang="en-US" dirty="0"/>
          </a:p>
          <a:p>
            <a:endParaRPr lang="en-US" dirty="0"/>
          </a:p>
          <a:p>
            <a:r>
              <a:rPr lang="en-US" dirty="0"/>
              <a:t>Vector Quantity</a:t>
            </a:r>
          </a:p>
          <a:p>
            <a:endParaRPr lang="en-US" sz="2400" dirty="0"/>
          </a:p>
          <a:p>
            <a:endParaRPr lang="en-US" sz="2400" dirty="0"/>
          </a:p>
          <a:p>
            <a:r>
              <a:rPr lang="en-US" dirty="0"/>
              <a:t>External and Internal Effects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253889" y="1361588"/>
            <a:ext cx="3187986" cy="3876118"/>
          </a:xfrm>
          <a:prstGeom prst="rect">
            <a:avLst/>
          </a:prstGeom>
        </p:spPr>
      </p:pic>
    </p:spTree>
    <p:extLst>
      <p:ext uri="{BB962C8B-B14F-4D97-AF65-F5344CB8AC3E}">
        <p14:creationId xmlns:p14="http://schemas.microsoft.com/office/powerpoint/2010/main" val="250103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Moment about a Point (3 </a:t>
            </a:r>
            <a:r>
              <a:rPr lang="en-US"/>
              <a:t>of 3)</a:t>
            </a:r>
            <a:endParaRPr lang="en-US" dirty="0"/>
          </a:p>
        </p:txBody>
      </p:sp>
      <p:sp>
        <p:nvSpPr>
          <p:cNvPr id="3" name="Content Placeholder 2"/>
          <p:cNvSpPr>
            <a:spLocks noGrp="1"/>
          </p:cNvSpPr>
          <p:nvPr>
            <p:ph idx="1"/>
          </p:nvPr>
        </p:nvSpPr>
        <p:spPr/>
        <p:txBody>
          <a:bodyPr/>
          <a:lstStyle/>
          <a:p>
            <a:r>
              <a:rPr lang="en-US" dirty="0"/>
              <a:t>Planar View</a:t>
            </a:r>
          </a:p>
          <a:p>
            <a:endParaRPr lang="en-US" dirty="0"/>
          </a:p>
          <a:p>
            <a:endParaRPr lang="en-US" dirty="0"/>
          </a:p>
          <a:p>
            <a:r>
              <a:rPr lang="en-US" dirty="0"/>
              <a:t>Sign Conventions</a:t>
            </a:r>
          </a:p>
          <a:p>
            <a:pPr lvl="1">
              <a:spcAft>
                <a:spcPts val="600"/>
              </a:spcAft>
            </a:pPr>
            <a:r>
              <a:rPr lang="en-US" dirty="0"/>
              <a:t>Counterclockwise, CCW</a:t>
            </a:r>
          </a:p>
          <a:p>
            <a:pPr lvl="1">
              <a:spcAft>
                <a:spcPts val="600"/>
              </a:spcAft>
            </a:pPr>
            <a:r>
              <a:rPr lang="en-US" dirty="0"/>
              <a:t>Clockwise, CW</a:t>
            </a:r>
          </a:p>
          <a:p>
            <a:pPr lvl="1">
              <a:spcAft>
                <a:spcPts val="600"/>
              </a:spcAft>
            </a:pPr>
            <a:r>
              <a:rPr lang="en-US" dirty="0"/>
              <a:t>User-Defined</a:t>
            </a:r>
          </a:p>
          <a:p>
            <a:pPr lvl="1"/>
            <a:endParaRPr lang="en-US" dirty="0"/>
          </a:p>
          <a:p>
            <a:r>
              <a:rPr lang="en-US" dirty="0"/>
              <a:t>Two-Dimensional Representation</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56032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692230" y="4125438"/>
            <a:ext cx="3191670" cy="2321214"/>
          </a:xfrm>
          <a:prstGeom prst="rect">
            <a:avLst/>
          </a:prstGeom>
        </p:spPr>
      </p:pic>
    </p:spTree>
    <p:extLst>
      <p:ext uri="{BB962C8B-B14F-4D97-AF65-F5344CB8AC3E}">
        <p14:creationId xmlns:p14="http://schemas.microsoft.com/office/powerpoint/2010/main" val="3452866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The Cross Product</a:t>
            </a:r>
          </a:p>
        </p:txBody>
      </p:sp>
      <p:sp>
        <p:nvSpPr>
          <p:cNvPr id="3" name="Content Placeholder 2"/>
          <p:cNvSpPr>
            <a:spLocks noGrp="1"/>
          </p:cNvSpPr>
          <p:nvPr>
            <p:ph idx="1"/>
          </p:nvPr>
        </p:nvSpPr>
        <p:spPr>
          <a:xfrm>
            <a:off x="838200" y="1361588"/>
            <a:ext cx="10515600" cy="5382112"/>
          </a:xfrm>
        </p:spPr>
        <p:txBody>
          <a:bodyPr>
            <a:normAutofit/>
          </a:bodyPr>
          <a:lstStyle/>
          <a:p>
            <a:r>
              <a:rPr lang="en-US" dirty="0"/>
              <a:t>Vector Expression for Moments</a:t>
            </a:r>
          </a:p>
          <a:p>
            <a:pPr lvl="1"/>
            <a:endParaRPr lang="en-US" dirty="0"/>
          </a:p>
          <a:p>
            <a:pPr lvl="1"/>
            <a:r>
              <a:rPr lang="en-US" dirty="0"/>
              <a:t>Position Vector, </a:t>
            </a:r>
            <a:r>
              <a:rPr lang="en-US" b="1" dirty="0"/>
              <a:t>r</a:t>
            </a:r>
            <a:endParaRPr lang="en-US" dirty="0"/>
          </a:p>
          <a:p>
            <a:endParaRPr lang="en-US" dirty="0"/>
          </a:p>
          <a:p>
            <a:pPr lvl="1"/>
            <a:r>
              <a:rPr lang="en-US" dirty="0"/>
              <a:t>Moment Vector, </a:t>
            </a:r>
            <a:r>
              <a:rPr lang="en-US" b="1" dirty="0"/>
              <a:t>M = r</a:t>
            </a:r>
            <a:r>
              <a:rPr lang="en-US" dirty="0"/>
              <a:t> </a:t>
            </a:r>
            <a:r>
              <a:rPr lang="en-US" b="1" dirty="0"/>
              <a:t>×</a:t>
            </a:r>
            <a:r>
              <a:rPr lang="en-US" dirty="0"/>
              <a:t> </a:t>
            </a:r>
            <a:r>
              <a:rPr lang="en-US" b="1" dirty="0"/>
              <a:t>F</a:t>
            </a:r>
          </a:p>
          <a:p>
            <a:pPr lvl="1"/>
            <a:endParaRPr lang="en-US" b="1" dirty="0"/>
          </a:p>
          <a:p>
            <a:r>
              <a:rPr lang="en-US" dirty="0"/>
              <a:t>Advantages of the Cross Product</a:t>
            </a:r>
          </a:p>
          <a:p>
            <a:endParaRPr lang="en-US" dirty="0"/>
          </a:p>
          <a:p>
            <a:r>
              <a:rPr lang="en-US" dirty="0"/>
              <a:t>Disadvantages of the Cross Product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560320"/>
          </a:xfrm>
          <a:prstGeom prst="rect">
            <a:avLst/>
          </a:prstGeom>
        </p:spPr>
      </p:pic>
    </p:spTree>
    <p:extLst>
      <p:ext uri="{BB962C8B-B14F-4D97-AF65-F5344CB8AC3E}">
        <p14:creationId xmlns:p14="http://schemas.microsoft.com/office/powerpoint/2010/main" val="2926733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a:t>
            </a:r>
            <a:r>
              <a:rPr lang="en-US" dirty="0" err="1"/>
              <a:t>Varignon’s</a:t>
            </a:r>
            <a:r>
              <a:rPr lang="en-US" dirty="0"/>
              <a:t> Theorem (1 of 2)</a:t>
            </a:r>
          </a:p>
        </p:txBody>
      </p:sp>
      <p:sp>
        <p:nvSpPr>
          <p:cNvPr id="3" name="Content Placeholder 2"/>
          <p:cNvSpPr>
            <a:spLocks noGrp="1"/>
          </p:cNvSpPr>
          <p:nvPr>
            <p:ph idx="1"/>
          </p:nvPr>
        </p:nvSpPr>
        <p:spPr/>
        <p:txBody>
          <a:bodyPr/>
          <a:lstStyle/>
          <a:p>
            <a:r>
              <a:rPr lang="en-US" dirty="0"/>
              <a:t>The Theorem Stated</a:t>
            </a:r>
          </a:p>
          <a:p>
            <a:pPr marL="457200" lvl="1" indent="0" algn="just">
              <a:buNone/>
            </a:pPr>
            <a:r>
              <a:rPr lang="en-US" sz="2000" dirty="0"/>
              <a:t>The moment of a force about any point is equal to the sum of the moments of the components of the force about the same point.</a:t>
            </a:r>
          </a:p>
          <a:p>
            <a:endParaRPr lang="en-US" dirty="0"/>
          </a:p>
          <a:p>
            <a:r>
              <a:rPr lang="en-US" dirty="0"/>
              <a:t>The Theorem Illustrated – Vectors </a:t>
            </a:r>
          </a:p>
          <a:p>
            <a:pPr lvl="1"/>
            <a:endParaRPr lang="en-US" dirty="0"/>
          </a:p>
          <a:p>
            <a:pPr marL="0" indent="0">
              <a:buNone/>
            </a:pPr>
            <a:r>
              <a:rPr lang="en-US" sz="2000" b="1" dirty="0"/>
              <a:t>	R = P + Q</a:t>
            </a:r>
          </a:p>
          <a:p>
            <a:pPr marL="0" indent="0">
              <a:buNone/>
            </a:pPr>
            <a:r>
              <a:rPr lang="en-US" sz="2000" b="1" dirty="0"/>
              <a:t>	M</a:t>
            </a:r>
            <a:r>
              <a:rPr lang="en-US" sz="2000" i="1" baseline="-25000" dirty="0"/>
              <a:t>O</a:t>
            </a:r>
            <a:r>
              <a:rPr lang="en-US" sz="2000" b="1" dirty="0"/>
              <a:t> </a:t>
            </a:r>
            <a:r>
              <a:rPr lang="en-US" sz="2000" dirty="0"/>
              <a:t>= </a:t>
            </a:r>
            <a:r>
              <a:rPr lang="en-US" sz="2000" b="1" dirty="0"/>
              <a:t>r × R </a:t>
            </a:r>
            <a:r>
              <a:rPr lang="en-US" sz="2000" dirty="0"/>
              <a:t>=</a:t>
            </a:r>
            <a:r>
              <a:rPr lang="en-US" sz="2000" b="1" dirty="0"/>
              <a:t> r × </a:t>
            </a:r>
            <a:r>
              <a:rPr lang="en-US" sz="2000" dirty="0"/>
              <a:t>(</a:t>
            </a:r>
            <a:r>
              <a:rPr lang="en-US" sz="2000" b="1" dirty="0"/>
              <a:t>P + Q</a:t>
            </a:r>
            <a:r>
              <a:rPr lang="en-US" sz="2000" dirty="0"/>
              <a:t>)</a:t>
            </a:r>
            <a:r>
              <a:rPr lang="en-US" sz="2000" b="1" dirty="0"/>
              <a:t> </a:t>
            </a:r>
            <a:r>
              <a:rPr lang="en-US" sz="2000" dirty="0"/>
              <a:t>=</a:t>
            </a:r>
            <a:r>
              <a:rPr lang="en-US" sz="2000" b="1" dirty="0"/>
              <a:t> r × P </a:t>
            </a:r>
            <a:r>
              <a:rPr lang="en-US" sz="2000" dirty="0"/>
              <a:t>+</a:t>
            </a:r>
            <a:r>
              <a:rPr lang="en-US" sz="2000" b="1" dirty="0"/>
              <a:t> r × Q</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3019426"/>
            <a:ext cx="3200400" cy="2440488"/>
          </a:xfrm>
          <a:prstGeom prst="rect">
            <a:avLst/>
          </a:prstGeom>
        </p:spPr>
      </p:pic>
    </p:spTree>
    <p:extLst>
      <p:ext uri="{BB962C8B-B14F-4D97-AF65-F5344CB8AC3E}">
        <p14:creationId xmlns:p14="http://schemas.microsoft.com/office/powerpoint/2010/main" val="2842717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a:t>
            </a:r>
            <a:r>
              <a:rPr lang="en-US" dirty="0" err="1"/>
              <a:t>Varignon’s</a:t>
            </a:r>
            <a:r>
              <a:rPr lang="en-US" dirty="0"/>
              <a:t> Theorem (1 of 2)</a:t>
            </a:r>
          </a:p>
        </p:txBody>
      </p:sp>
      <p:sp>
        <p:nvSpPr>
          <p:cNvPr id="3" name="Content Placeholder 2"/>
          <p:cNvSpPr>
            <a:spLocks noGrp="1"/>
          </p:cNvSpPr>
          <p:nvPr>
            <p:ph idx="1"/>
          </p:nvPr>
        </p:nvSpPr>
        <p:spPr/>
        <p:txBody>
          <a:bodyPr/>
          <a:lstStyle/>
          <a:p>
            <a:r>
              <a:rPr lang="en-US" dirty="0"/>
              <a:t>The Theorem Illustrated – Scalars </a:t>
            </a:r>
          </a:p>
          <a:p>
            <a:pPr lvl="1"/>
            <a:endParaRPr lang="en-US" dirty="0"/>
          </a:p>
          <a:p>
            <a:pPr marL="0" indent="0">
              <a:buNone/>
            </a:pPr>
            <a:r>
              <a:rPr lang="en-US" sz="2000" b="1" dirty="0"/>
              <a:t>	</a:t>
            </a:r>
            <a:r>
              <a:rPr lang="en-US" sz="2000" i="1" dirty="0"/>
              <a:t>M</a:t>
            </a:r>
            <a:r>
              <a:rPr lang="en-US" sz="2000" i="1" baseline="-25000" dirty="0"/>
              <a:t>O</a:t>
            </a:r>
            <a:r>
              <a:rPr lang="en-US" sz="2000" b="1" dirty="0"/>
              <a:t> </a:t>
            </a:r>
            <a:r>
              <a:rPr lang="en-US" sz="2000" dirty="0"/>
              <a:t>= </a:t>
            </a:r>
            <a:r>
              <a:rPr lang="en-US" sz="2000" i="1" dirty="0"/>
              <a:t>Rd</a:t>
            </a:r>
            <a:r>
              <a:rPr lang="en-US" sz="2000" dirty="0"/>
              <a:t> = -</a:t>
            </a:r>
            <a:r>
              <a:rPr lang="en-US" sz="2000" i="1" dirty="0" err="1"/>
              <a:t>pP</a:t>
            </a:r>
            <a:r>
              <a:rPr lang="en-US" sz="2000" dirty="0"/>
              <a:t> + </a:t>
            </a:r>
            <a:r>
              <a:rPr lang="en-US" sz="2000" i="1" dirty="0" err="1"/>
              <a:t>qQ</a:t>
            </a:r>
            <a:r>
              <a:rPr lang="en-US" sz="2000" i="1" dirty="0"/>
              <a:t> 	</a:t>
            </a:r>
            <a:r>
              <a:rPr lang="en-US" sz="2000" dirty="0"/>
              <a:t>(Assumes CW +)</a:t>
            </a:r>
            <a:endParaRPr lang="en-US" sz="2000" i="1" dirty="0"/>
          </a:p>
          <a:p>
            <a:pPr marL="0" indent="0">
              <a:buNone/>
            </a:pPr>
            <a:endParaRPr lang="en-US" sz="2000" i="1" dirty="0"/>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459023"/>
          </a:xfrm>
          <a:prstGeom prst="rect">
            <a:avLst/>
          </a:prstGeom>
        </p:spPr>
      </p:pic>
    </p:spTree>
    <p:extLst>
      <p:ext uri="{BB962C8B-B14F-4D97-AF65-F5344CB8AC3E}">
        <p14:creationId xmlns:p14="http://schemas.microsoft.com/office/powerpoint/2010/main" val="1741526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Sample Problem 2/5 (1 of 5)</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Calculate the magnitude of the moment about the base point </a:t>
            </a:r>
            <a:r>
              <a:rPr lang="en-US" sz="2000" i="1" dirty="0"/>
              <a:t>O </a:t>
            </a:r>
            <a:r>
              <a:rPr lang="en-US" sz="2000" dirty="0"/>
              <a:t>of the 600-N force in five different ways.</a:t>
            </a:r>
          </a:p>
        </p:txBody>
      </p:sp>
      <p:pic>
        <p:nvPicPr>
          <p:cNvPr id="4" name="Picture 3"/>
          <p:cNvPicPr>
            <a:picLocks noChangeAspect="1"/>
          </p:cNvPicPr>
          <p:nvPr/>
        </p:nvPicPr>
        <p:blipFill>
          <a:blip r:embed="rId2"/>
          <a:stretch>
            <a:fillRect/>
          </a:stretch>
        </p:blipFill>
        <p:spPr>
          <a:xfrm>
            <a:off x="838200" y="2755900"/>
            <a:ext cx="2743200" cy="2518348"/>
          </a:xfrm>
          <a:prstGeom prst="rect">
            <a:avLst/>
          </a:prstGeom>
        </p:spPr>
      </p:pic>
    </p:spTree>
    <p:extLst>
      <p:ext uri="{BB962C8B-B14F-4D97-AF65-F5344CB8AC3E}">
        <p14:creationId xmlns:p14="http://schemas.microsoft.com/office/powerpoint/2010/main" val="738552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Sample Problem 2/5 (2 of 5)</a:t>
            </a:r>
          </a:p>
        </p:txBody>
      </p:sp>
      <p:sp>
        <p:nvSpPr>
          <p:cNvPr id="3" name="Content Placeholder 2"/>
          <p:cNvSpPr>
            <a:spLocks noGrp="1"/>
          </p:cNvSpPr>
          <p:nvPr>
            <p:ph idx="1"/>
          </p:nvPr>
        </p:nvSpPr>
        <p:spPr/>
        <p:txBody>
          <a:bodyPr/>
          <a:lstStyle/>
          <a:p>
            <a:r>
              <a:rPr lang="en-US" dirty="0"/>
              <a:t>Method 1:  Use the Moment Arm </a:t>
            </a:r>
            <a:r>
              <a:rPr lang="en-US" sz="2000" dirty="0"/>
              <a:t>(CW is +)</a:t>
            </a:r>
          </a:p>
          <a:p>
            <a:endParaRPr lang="en-US" sz="2000" dirty="0"/>
          </a:p>
        </p:txBody>
      </p:sp>
      <p:pic>
        <p:nvPicPr>
          <p:cNvPr id="4" name="Picture 3"/>
          <p:cNvPicPr>
            <a:picLocks noChangeAspect="1"/>
          </p:cNvPicPr>
          <p:nvPr/>
        </p:nvPicPr>
        <p:blipFill>
          <a:blip r:embed="rId2"/>
          <a:stretch>
            <a:fillRect/>
          </a:stretch>
        </p:blipFill>
        <p:spPr>
          <a:xfrm>
            <a:off x="8610600" y="1361588"/>
            <a:ext cx="2743200" cy="251834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2028108"/>
            <a:ext cx="2546350" cy="2281105"/>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4173443"/>
            <a:ext cx="5943600" cy="1246437"/>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423275" y="4206158"/>
            <a:ext cx="3337560" cy="625095"/>
          </a:xfrm>
          <a:prstGeom prst="rect">
            <a:avLst/>
          </a:prstGeom>
        </p:spPr>
      </p:pic>
    </p:spTree>
    <p:extLst>
      <p:ext uri="{BB962C8B-B14F-4D97-AF65-F5344CB8AC3E}">
        <p14:creationId xmlns:p14="http://schemas.microsoft.com/office/powerpoint/2010/main" val="4197553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Sample Problem 2/5 (3 of 5)</a:t>
            </a:r>
          </a:p>
        </p:txBody>
      </p:sp>
      <p:sp>
        <p:nvSpPr>
          <p:cNvPr id="3" name="Content Placeholder 2"/>
          <p:cNvSpPr>
            <a:spLocks noGrp="1"/>
          </p:cNvSpPr>
          <p:nvPr>
            <p:ph idx="1"/>
          </p:nvPr>
        </p:nvSpPr>
        <p:spPr/>
        <p:txBody>
          <a:bodyPr/>
          <a:lstStyle/>
          <a:p>
            <a:r>
              <a:rPr lang="en-US" dirty="0"/>
              <a:t>Method 2:  Use Components at </a:t>
            </a:r>
            <a:r>
              <a:rPr lang="en-US" i="1" dirty="0"/>
              <a:t>A </a:t>
            </a:r>
            <a:r>
              <a:rPr lang="en-US" sz="2000" dirty="0"/>
              <a:t>(CW is +)</a:t>
            </a:r>
          </a:p>
        </p:txBody>
      </p:sp>
      <p:pic>
        <p:nvPicPr>
          <p:cNvPr id="4" name="Picture 3"/>
          <p:cNvPicPr>
            <a:picLocks noChangeAspect="1"/>
          </p:cNvPicPr>
          <p:nvPr/>
        </p:nvPicPr>
        <p:blipFill>
          <a:blip r:embed="rId2"/>
          <a:stretch>
            <a:fillRect/>
          </a:stretch>
        </p:blipFill>
        <p:spPr>
          <a:xfrm>
            <a:off x="8610600" y="1361588"/>
            <a:ext cx="2743200" cy="2518348"/>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838200" y="1967535"/>
            <a:ext cx="3167768" cy="2235201"/>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1235075" y="4005885"/>
            <a:ext cx="5943600" cy="1249017"/>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8364220" y="5034075"/>
            <a:ext cx="3337560" cy="441654"/>
          </a:xfrm>
          <a:prstGeom prst="rect">
            <a:avLst/>
          </a:prstGeom>
        </p:spPr>
      </p:pic>
    </p:spTree>
    <p:extLst>
      <p:ext uri="{BB962C8B-B14F-4D97-AF65-F5344CB8AC3E}">
        <p14:creationId xmlns:p14="http://schemas.microsoft.com/office/powerpoint/2010/main" val="4235241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Sample Problem 2/5 (4 of 5)</a:t>
            </a:r>
          </a:p>
        </p:txBody>
      </p:sp>
      <p:sp>
        <p:nvSpPr>
          <p:cNvPr id="3" name="Content Placeholder 2"/>
          <p:cNvSpPr>
            <a:spLocks noGrp="1"/>
          </p:cNvSpPr>
          <p:nvPr>
            <p:ph idx="1"/>
          </p:nvPr>
        </p:nvSpPr>
        <p:spPr/>
        <p:txBody>
          <a:bodyPr/>
          <a:lstStyle/>
          <a:p>
            <a:r>
              <a:rPr lang="en-US" dirty="0"/>
              <a:t>Methods 3 and 4:  Alternative Moment Arms</a:t>
            </a:r>
            <a:endParaRPr lang="en-US" sz="2000" dirty="0"/>
          </a:p>
        </p:txBody>
      </p:sp>
      <p:pic>
        <p:nvPicPr>
          <p:cNvPr id="4" name="Picture 3"/>
          <p:cNvPicPr>
            <a:picLocks noChangeAspect="1"/>
          </p:cNvPicPr>
          <p:nvPr/>
        </p:nvPicPr>
        <p:blipFill>
          <a:blip r:embed="rId2"/>
          <a:stretch>
            <a:fillRect/>
          </a:stretch>
        </p:blipFill>
        <p:spPr>
          <a:xfrm>
            <a:off x="8610600" y="1361588"/>
            <a:ext cx="2743200" cy="251834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1" y="1915119"/>
            <a:ext cx="3924300" cy="3248448"/>
          </a:xfrm>
          <a:prstGeom prst="rect">
            <a:avLst/>
          </a:prstGeom>
        </p:spPr>
      </p:pic>
      <p:grpSp>
        <p:nvGrpSpPr>
          <p:cNvPr id="13" name="Group 12"/>
          <p:cNvGrpSpPr/>
          <p:nvPr/>
        </p:nvGrpSpPr>
        <p:grpSpPr>
          <a:xfrm>
            <a:off x="-920750" y="5250275"/>
            <a:ext cx="5943600" cy="1313199"/>
            <a:chOff x="177800" y="5291799"/>
            <a:chExt cx="5943600" cy="1313199"/>
          </a:xfrm>
        </p:grpSpPr>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177800" y="5291799"/>
              <a:ext cx="5943600" cy="292908"/>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7800" y="5613069"/>
              <a:ext cx="5943600" cy="246622"/>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7800" y="6096957"/>
              <a:ext cx="5943600" cy="235809"/>
            </a:xfrm>
            <a:prstGeom prst="rect">
              <a:avLst/>
            </a:prstGeom>
          </p:spPr>
        </p:pic>
        <p:pic>
          <p:nvPicPr>
            <p:cNvPr id="12" name="Picture 11"/>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7800" y="6377815"/>
              <a:ext cx="5943600" cy="227183"/>
            </a:xfrm>
            <a:prstGeom prst="rect">
              <a:avLst/>
            </a:prstGeom>
          </p:spPr>
        </p:pic>
      </p:grpSp>
      <p:pic>
        <p:nvPicPr>
          <p:cNvPr id="14" name="Picture 13"/>
          <p:cNvPicPr>
            <a:picLocks noChangeAspect="1"/>
          </p:cNvPicPr>
          <p:nvPr/>
        </p:nvPicPr>
        <p:blipFill>
          <a:blip r:embed="rId8">
            <a:clrChange>
              <a:clrFrom>
                <a:srgbClr val="FFFFFF"/>
              </a:clrFrom>
              <a:clrTo>
                <a:srgbClr val="FFFFFF">
                  <a:alpha val="0"/>
                </a:srgbClr>
              </a:clrTo>
            </a:clrChange>
          </a:blip>
          <a:stretch>
            <a:fillRect/>
          </a:stretch>
        </p:blipFill>
        <p:spPr>
          <a:xfrm>
            <a:off x="8313420" y="4306887"/>
            <a:ext cx="3337560" cy="1027369"/>
          </a:xfrm>
          <a:prstGeom prst="rect">
            <a:avLst/>
          </a:prstGeom>
        </p:spPr>
      </p:pic>
    </p:spTree>
    <p:extLst>
      <p:ext uri="{BB962C8B-B14F-4D97-AF65-F5344CB8AC3E}">
        <p14:creationId xmlns:p14="http://schemas.microsoft.com/office/powerpoint/2010/main" val="4236849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Sample Problem 2/5 (5 of 5)</a:t>
            </a:r>
          </a:p>
        </p:txBody>
      </p:sp>
      <p:sp>
        <p:nvSpPr>
          <p:cNvPr id="3" name="Content Placeholder 2"/>
          <p:cNvSpPr>
            <a:spLocks noGrp="1"/>
          </p:cNvSpPr>
          <p:nvPr>
            <p:ph idx="1"/>
          </p:nvPr>
        </p:nvSpPr>
        <p:spPr/>
        <p:txBody>
          <a:bodyPr/>
          <a:lstStyle/>
          <a:p>
            <a:r>
              <a:rPr lang="en-US" dirty="0"/>
              <a:t>Method 5:  Vector Approach</a:t>
            </a:r>
            <a:endParaRPr lang="en-US" sz="2000" dirty="0"/>
          </a:p>
        </p:txBody>
      </p:sp>
      <p:pic>
        <p:nvPicPr>
          <p:cNvPr id="4" name="Picture 3"/>
          <p:cNvPicPr>
            <a:picLocks noChangeAspect="1"/>
          </p:cNvPicPr>
          <p:nvPr/>
        </p:nvPicPr>
        <p:blipFill>
          <a:blip r:embed="rId2"/>
          <a:stretch>
            <a:fillRect/>
          </a:stretch>
        </p:blipFill>
        <p:spPr>
          <a:xfrm>
            <a:off x="8610600" y="1361588"/>
            <a:ext cx="2743200" cy="251834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1" y="1915119"/>
            <a:ext cx="3429000" cy="2838450"/>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838199" y="4862352"/>
            <a:ext cx="5943600" cy="1824091"/>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8313420" y="4959625"/>
            <a:ext cx="3337560" cy="610868"/>
          </a:xfrm>
          <a:prstGeom prst="rect">
            <a:avLst/>
          </a:prstGeom>
        </p:spPr>
      </p:pic>
    </p:spTree>
    <p:extLst>
      <p:ext uri="{BB962C8B-B14F-4D97-AF65-F5344CB8AC3E}">
        <p14:creationId xmlns:p14="http://schemas.microsoft.com/office/powerpoint/2010/main" val="3380530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Sample Problem 2/6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trap door </a:t>
            </a:r>
            <a:r>
              <a:rPr lang="en-US" sz="2000" i="1" dirty="0"/>
              <a:t>OA </a:t>
            </a:r>
            <a:r>
              <a:rPr lang="en-US" sz="2000" dirty="0"/>
              <a:t>is raised by the cable </a:t>
            </a:r>
            <a:r>
              <a:rPr lang="en-US" sz="2000" i="1" dirty="0"/>
              <a:t>AB</a:t>
            </a:r>
            <a:r>
              <a:rPr lang="en-US" sz="2000" dirty="0"/>
              <a:t>, which passes over the small frictionless guide pulleys at </a:t>
            </a:r>
            <a:r>
              <a:rPr lang="en-US" sz="2000" i="1" dirty="0"/>
              <a:t>B</a:t>
            </a:r>
            <a:r>
              <a:rPr lang="en-US" sz="2000" dirty="0"/>
              <a:t>. The tension everywhere in the cable is </a:t>
            </a:r>
            <a:r>
              <a:rPr lang="en-US" sz="2000" i="1" dirty="0"/>
              <a:t>T</a:t>
            </a:r>
            <a:r>
              <a:rPr lang="en-US" sz="2000" dirty="0"/>
              <a:t>, and this tension applied at </a:t>
            </a:r>
            <a:r>
              <a:rPr lang="en-US" sz="2000" i="1" dirty="0"/>
              <a:t>A </a:t>
            </a:r>
            <a:r>
              <a:rPr lang="en-US" sz="2000" dirty="0"/>
              <a:t>causes a moment </a:t>
            </a:r>
            <a:r>
              <a:rPr lang="en-US" sz="2000" i="1" dirty="0"/>
              <a:t>M</a:t>
            </a:r>
            <a:r>
              <a:rPr lang="en-US" sz="2000" i="1" baseline="-25000" dirty="0"/>
              <a:t>O</a:t>
            </a:r>
            <a:r>
              <a:rPr lang="en-US" sz="2000" i="1" dirty="0"/>
              <a:t> </a:t>
            </a:r>
            <a:r>
              <a:rPr lang="en-US" sz="2000" dirty="0"/>
              <a:t>about the hinge at </a:t>
            </a:r>
            <a:r>
              <a:rPr lang="en-US" sz="2000" i="1" dirty="0"/>
              <a:t>O</a:t>
            </a:r>
            <a:r>
              <a:rPr lang="en-US" sz="2000" dirty="0"/>
              <a:t>. Plot the quantity </a:t>
            </a:r>
            <a:r>
              <a:rPr lang="en-US" sz="2000" i="1" dirty="0"/>
              <a:t>M</a:t>
            </a:r>
            <a:r>
              <a:rPr lang="en-US" sz="2000" i="1" baseline="-25000" dirty="0"/>
              <a:t>O </a:t>
            </a:r>
            <a:r>
              <a:rPr lang="en-US" sz="2000" i="1" dirty="0"/>
              <a:t>∕ T </a:t>
            </a:r>
            <a:r>
              <a:rPr lang="en-US" sz="2000" dirty="0"/>
              <a:t>as a function of the door elevation angle 𝜃 over the range 0 ≤ 𝜃 ≤ 90° and note minimum and maximum values. What is the physical significance of this ratio?</a:t>
            </a:r>
          </a:p>
        </p:txBody>
      </p:sp>
      <p:pic>
        <p:nvPicPr>
          <p:cNvPr id="4" name="Picture 3"/>
          <p:cNvPicPr>
            <a:picLocks noChangeAspect="1"/>
          </p:cNvPicPr>
          <p:nvPr/>
        </p:nvPicPr>
        <p:blipFill>
          <a:blip r:embed="rId2"/>
          <a:stretch>
            <a:fillRect/>
          </a:stretch>
        </p:blipFill>
        <p:spPr>
          <a:xfrm>
            <a:off x="838200" y="3586162"/>
            <a:ext cx="3657600" cy="1825528"/>
          </a:xfrm>
          <a:prstGeom prst="rect">
            <a:avLst/>
          </a:prstGeom>
        </p:spPr>
      </p:pic>
    </p:spTree>
    <p:extLst>
      <p:ext uri="{BB962C8B-B14F-4D97-AF65-F5344CB8AC3E}">
        <p14:creationId xmlns:p14="http://schemas.microsoft.com/office/powerpoint/2010/main" val="344980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2/2 – Principle of Transmissibility</a:t>
            </a:r>
          </a:p>
        </p:txBody>
      </p:sp>
      <p:sp>
        <p:nvSpPr>
          <p:cNvPr id="3" name="Content Placeholder 2"/>
          <p:cNvSpPr>
            <a:spLocks noGrp="1"/>
          </p:cNvSpPr>
          <p:nvPr>
            <p:ph idx="1"/>
          </p:nvPr>
        </p:nvSpPr>
        <p:spPr/>
        <p:txBody>
          <a:bodyPr/>
          <a:lstStyle/>
          <a:p>
            <a:r>
              <a:rPr lang="en-US" dirty="0"/>
              <a:t>Statement of the Principle</a:t>
            </a:r>
          </a:p>
          <a:p>
            <a:pPr marL="457200" lvl="1" indent="0" algn="just">
              <a:buNone/>
            </a:pPr>
            <a:r>
              <a:rPr lang="en-US" sz="2000" dirty="0"/>
              <a:t>A force may be applied at any point on its given line of action without altering the resultant effects of the force external to the rigid body on which it acts.</a:t>
            </a:r>
          </a:p>
          <a:p>
            <a:endParaRPr lang="en-US" dirty="0"/>
          </a:p>
          <a:p>
            <a:r>
              <a:rPr lang="en-US" dirty="0"/>
              <a:t>Illustration</a:t>
            </a:r>
          </a:p>
          <a:p>
            <a:endParaRPr lang="en-US" dirty="0"/>
          </a:p>
          <a:p>
            <a:endParaRPr lang="en-US" dirty="0"/>
          </a:p>
          <a:p>
            <a:endParaRPr lang="en-US" dirty="0"/>
          </a:p>
          <a:p>
            <a:endParaRPr lang="en-US" dirty="0"/>
          </a:p>
          <a:p>
            <a:r>
              <a:rPr lang="en-US" dirty="0"/>
              <a:t>Sliding Vectors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426031"/>
            <a:ext cx="2286000" cy="1387366"/>
          </a:xfrm>
          <a:prstGeom prst="rect">
            <a:avLst/>
          </a:prstGeom>
        </p:spPr>
      </p:pic>
    </p:spTree>
    <p:extLst>
      <p:ext uri="{BB962C8B-B14F-4D97-AF65-F5344CB8AC3E}">
        <p14:creationId xmlns:p14="http://schemas.microsoft.com/office/powerpoint/2010/main" val="1313251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Sample Problem 2/6 (2 of 4)</a:t>
            </a:r>
          </a:p>
        </p:txBody>
      </p:sp>
      <p:sp>
        <p:nvSpPr>
          <p:cNvPr id="3" name="Content Placeholder 2"/>
          <p:cNvSpPr>
            <a:spLocks noGrp="1"/>
          </p:cNvSpPr>
          <p:nvPr>
            <p:ph idx="1"/>
          </p:nvPr>
        </p:nvSpPr>
        <p:spPr/>
        <p:txBody>
          <a:bodyPr/>
          <a:lstStyle/>
          <a:p>
            <a:r>
              <a:rPr lang="en-US" dirty="0"/>
              <a:t>Tension Vector</a:t>
            </a:r>
            <a:endParaRPr lang="en-US" sz="2000" dirty="0"/>
          </a:p>
        </p:txBody>
      </p:sp>
      <p:pic>
        <p:nvPicPr>
          <p:cNvPr id="4" name="Picture 3"/>
          <p:cNvPicPr>
            <a:picLocks noChangeAspect="1"/>
          </p:cNvPicPr>
          <p:nvPr/>
        </p:nvPicPr>
        <p:blipFill>
          <a:blip r:embed="rId2"/>
          <a:stretch>
            <a:fillRect/>
          </a:stretch>
        </p:blipFill>
        <p:spPr>
          <a:xfrm>
            <a:off x="8153400" y="1361588"/>
            <a:ext cx="3200400" cy="159733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718178" y="3136093"/>
            <a:ext cx="2368921" cy="1739584"/>
          </a:xfrm>
          <a:prstGeom prst="rect">
            <a:avLst/>
          </a:prstGeom>
        </p:spPr>
      </p:pic>
      <p:pic>
        <p:nvPicPr>
          <p:cNvPr id="6" name="Picture 5"/>
          <p:cNvPicPr>
            <a:picLocks noChangeAspect="1"/>
          </p:cNvPicPr>
          <p:nvPr/>
        </p:nvPicPr>
        <p:blipFill>
          <a:blip r:embed="rId4"/>
          <a:stretch>
            <a:fillRect/>
          </a:stretch>
        </p:blipFill>
        <p:spPr>
          <a:xfrm>
            <a:off x="838200" y="1933575"/>
            <a:ext cx="5943600" cy="4610570"/>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084820" y="5023420"/>
            <a:ext cx="3337560" cy="1479019"/>
          </a:xfrm>
          <a:prstGeom prst="rect">
            <a:avLst/>
          </a:prstGeom>
        </p:spPr>
      </p:pic>
    </p:spTree>
    <p:extLst>
      <p:ext uri="{BB962C8B-B14F-4D97-AF65-F5344CB8AC3E}">
        <p14:creationId xmlns:p14="http://schemas.microsoft.com/office/powerpoint/2010/main" val="4204951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Sample Problem 2/6 (3 of 4)</a:t>
            </a:r>
          </a:p>
        </p:txBody>
      </p:sp>
      <p:sp>
        <p:nvSpPr>
          <p:cNvPr id="3" name="Content Placeholder 2"/>
          <p:cNvSpPr>
            <a:spLocks noGrp="1"/>
          </p:cNvSpPr>
          <p:nvPr>
            <p:ph idx="1"/>
          </p:nvPr>
        </p:nvSpPr>
        <p:spPr/>
        <p:txBody>
          <a:bodyPr/>
          <a:lstStyle/>
          <a:p>
            <a:r>
              <a:rPr lang="en-US" dirty="0"/>
              <a:t>Moment Vector</a:t>
            </a:r>
            <a:endParaRPr lang="en-US" sz="2000" dirty="0"/>
          </a:p>
        </p:txBody>
      </p:sp>
      <p:pic>
        <p:nvPicPr>
          <p:cNvPr id="4" name="Picture 3"/>
          <p:cNvPicPr>
            <a:picLocks noChangeAspect="1"/>
          </p:cNvPicPr>
          <p:nvPr/>
        </p:nvPicPr>
        <p:blipFill>
          <a:blip r:embed="rId2"/>
          <a:stretch>
            <a:fillRect/>
          </a:stretch>
        </p:blipFill>
        <p:spPr>
          <a:xfrm>
            <a:off x="8153400" y="1361588"/>
            <a:ext cx="3200400" cy="159733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718178" y="3136093"/>
            <a:ext cx="2368921" cy="1739584"/>
          </a:xfrm>
          <a:prstGeom prst="rect">
            <a:avLst/>
          </a:prstGeom>
        </p:spPr>
      </p:pic>
      <p:pic>
        <p:nvPicPr>
          <p:cNvPr id="8" name="Picture 7"/>
          <p:cNvPicPr>
            <a:picLocks noChangeAspect="1"/>
          </p:cNvPicPr>
          <p:nvPr/>
        </p:nvPicPr>
        <p:blipFill rotWithShape="1">
          <a:blip r:embed="rId4">
            <a:clrChange>
              <a:clrFrom>
                <a:srgbClr val="FFFFFF"/>
              </a:clrFrom>
              <a:clrTo>
                <a:srgbClr val="FFFFFF">
                  <a:alpha val="0"/>
                </a:srgbClr>
              </a:clrTo>
            </a:clrChange>
          </a:blip>
          <a:srcRect b="25215"/>
          <a:stretch/>
        </p:blipFill>
        <p:spPr>
          <a:xfrm>
            <a:off x="838200" y="1947863"/>
            <a:ext cx="5943600" cy="2757488"/>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8153400" y="5201899"/>
            <a:ext cx="3337560" cy="828790"/>
          </a:xfrm>
          <a:prstGeom prst="rect">
            <a:avLst/>
          </a:prstGeom>
        </p:spPr>
      </p:pic>
    </p:spTree>
    <p:extLst>
      <p:ext uri="{BB962C8B-B14F-4D97-AF65-F5344CB8AC3E}">
        <p14:creationId xmlns:p14="http://schemas.microsoft.com/office/powerpoint/2010/main" val="3324141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2/4 – Sample Problem 2/6 (4 of 4)</a:t>
            </a:r>
          </a:p>
        </p:txBody>
      </p:sp>
      <p:sp>
        <p:nvSpPr>
          <p:cNvPr id="3" name="Content Placeholder 2"/>
          <p:cNvSpPr>
            <a:spLocks noGrp="1"/>
          </p:cNvSpPr>
          <p:nvPr>
            <p:ph idx="1"/>
          </p:nvPr>
        </p:nvSpPr>
        <p:spPr/>
        <p:txBody>
          <a:bodyPr/>
          <a:lstStyle/>
          <a:p>
            <a:r>
              <a:rPr lang="en-US" dirty="0"/>
              <a:t>Desired Expression and Plot</a:t>
            </a:r>
          </a:p>
          <a:p>
            <a:endParaRPr lang="en-US" sz="2000" dirty="0"/>
          </a:p>
        </p:txBody>
      </p:sp>
      <p:pic>
        <p:nvPicPr>
          <p:cNvPr id="4" name="Picture 3"/>
          <p:cNvPicPr>
            <a:picLocks noChangeAspect="1"/>
          </p:cNvPicPr>
          <p:nvPr/>
        </p:nvPicPr>
        <p:blipFill>
          <a:blip r:embed="rId2"/>
          <a:stretch>
            <a:fillRect/>
          </a:stretch>
        </p:blipFill>
        <p:spPr>
          <a:xfrm>
            <a:off x="8153400" y="1361588"/>
            <a:ext cx="3200400" cy="159733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718178" y="3136093"/>
            <a:ext cx="2368921" cy="1739584"/>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1925637"/>
            <a:ext cx="5943600" cy="1775204"/>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1787377" y="3769780"/>
            <a:ext cx="3975075" cy="2811462"/>
          </a:xfrm>
          <a:prstGeom prst="rect">
            <a:avLst/>
          </a:prstGeom>
        </p:spPr>
      </p:pic>
    </p:spTree>
    <p:extLst>
      <p:ext uri="{BB962C8B-B14F-4D97-AF65-F5344CB8AC3E}">
        <p14:creationId xmlns:p14="http://schemas.microsoft.com/office/powerpoint/2010/main" val="2693786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Couple</a:t>
            </a:r>
          </a:p>
        </p:txBody>
      </p:sp>
      <p:sp>
        <p:nvSpPr>
          <p:cNvPr id="3" name="Content Placeholder 2"/>
          <p:cNvSpPr>
            <a:spLocks noGrp="1"/>
          </p:cNvSpPr>
          <p:nvPr>
            <p:ph idx="1"/>
          </p:nvPr>
        </p:nvSpPr>
        <p:spPr>
          <a:xfrm>
            <a:off x="838200" y="1361588"/>
            <a:ext cx="10680700" cy="5288594"/>
          </a:xfrm>
        </p:spPr>
        <p:txBody>
          <a:bodyPr/>
          <a:lstStyle/>
          <a:p>
            <a:r>
              <a:rPr lang="en-US" dirty="0"/>
              <a:t>Definition</a:t>
            </a:r>
          </a:p>
          <a:p>
            <a:pPr marL="457200" lvl="1" indent="0">
              <a:buNone/>
            </a:pPr>
            <a:r>
              <a:rPr lang="en-US" sz="2200" dirty="0"/>
              <a:t>The moment produced by two equal, opposite, and </a:t>
            </a:r>
            <a:r>
              <a:rPr lang="en-US" sz="2200" dirty="0" err="1"/>
              <a:t>noncollinear</a:t>
            </a:r>
            <a:r>
              <a:rPr lang="en-US" sz="2200" dirty="0"/>
              <a:t> forces is called a couple.</a:t>
            </a:r>
          </a:p>
          <a:p>
            <a:endParaRPr lang="en-US" dirty="0"/>
          </a:p>
          <a:p>
            <a:r>
              <a:rPr lang="en-US" dirty="0"/>
              <a:t>Illustration and Derivation (Scalars)</a:t>
            </a:r>
          </a:p>
          <a:p>
            <a:pPr marL="0" indent="0">
              <a:buNone/>
            </a:pPr>
            <a:r>
              <a:rPr lang="en-US" i="1" dirty="0"/>
              <a:t>	</a:t>
            </a:r>
            <a:r>
              <a:rPr lang="en-US" sz="2400" i="1" dirty="0"/>
              <a:t>M</a:t>
            </a:r>
            <a:r>
              <a:rPr lang="en-US" sz="2400" i="1" baseline="-25000" dirty="0"/>
              <a:t>O</a:t>
            </a:r>
            <a:r>
              <a:rPr lang="en-US" sz="2400" dirty="0"/>
              <a:t> = </a:t>
            </a:r>
            <a:r>
              <a:rPr lang="en-US" sz="2400" i="1" dirty="0"/>
              <a:t>F</a:t>
            </a:r>
            <a:r>
              <a:rPr lang="en-US" sz="2400" dirty="0"/>
              <a:t>(</a:t>
            </a:r>
            <a:r>
              <a:rPr lang="en-US" sz="2400" i="1" dirty="0"/>
              <a:t>a</a:t>
            </a:r>
            <a:r>
              <a:rPr lang="en-US" sz="2400" dirty="0"/>
              <a:t> + </a:t>
            </a:r>
            <a:r>
              <a:rPr lang="en-US" sz="2400" i="1" dirty="0"/>
              <a:t>d</a:t>
            </a:r>
            <a:r>
              <a:rPr lang="en-US" sz="2400" dirty="0"/>
              <a:t>) - </a:t>
            </a:r>
            <a:r>
              <a:rPr lang="en-US" sz="2400" i="1" dirty="0"/>
              <a:t>Fa = </a:t>
            </a:r>
            <a:r>
              <a:rPr lang="en-US" sz="2400" i="1" dirty="0" err="1"/>
              <a:t>Fd</a:t>
            </a:r>
            <a:endParaRPr lang="en-US" sz="2400" i="1" dirty="0"/>
          </a:p>
          <a:p>
            <a:endParaRPr lang="en-US" dirty="0"/>
          </a:p>
          <a:p>
            <a:endParaRPr lang="en-US" dirty="0"/>
          </a:p>
          <a:p>
            <a:r>
              <a:rPr lang="en-US" dirty="0"/>
              <a:t>Irrelevance of the Moment Center </a:t>
            </a:r>
            <a:r>
              <a:rPr lang="en-US" i="1" dirty="0"/>
              <a:t>O</a:t>
            </a:r>
            <a:endParaRPr lang="en-US" dirty="0"/>
          </a:p>
          <a:p>
            <a:endParaRPr lang="en-US" dirty="0"/>
          </a:p>
          <a:p>
            <a:endParaRPr lang="en-US" dirty="0"/>
          </a:p>
          <a:p>
            <a:pPr marL="457200" lvl="1" indent="0">
              <a:buNone/>
            </a:pPr>
            <a:endParaRPr lang="en-US" i="1" dirty="0"/>
          </a:p>
          <a:p>
            <a:pPr marL="457200" lvl="1" indent="0">
              <a:buNone/>
            </a:pPr>
            <a:endParaRPr lang="en-US" i="1"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9525000" y="2857499"/>
            <a:ext cx="1828800" cy="1510748"/>
          </a:xfrm>
          <a:prstGeom prst="rect">
            <a:avLst/>
          </a:prstGeom>
        </p:spPr>
      </p:pic>
    </p:spTree>
    <p:extLst>
      <p:ext uri="{BB962C8B-B14F-4D97-AF65-F5344CB8AC3E}">
        <p14:creationId xmlns:p14="http://schemas.microsoft.com/office/powerpoint/2010/main" val="2151477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 Vector Algebra Method</a:t>
            </a:r>
          </a:p>
        </p:txBody>
      </p:sp>
      <p:sp>
        <p:nvSpPr>
          <p:cNvPr id="3" name="Content Placeholder 2"/>
          <p:cNvSpPr>
            <a:spLocks noGrp="1"/>
          </p:cNvSpPr>
          <p:nvPr>
            <p:ph idx="1"/>
          </p:nvPr>
        </p:nvSpPr>
        <p:spPr/>
        <p:txBody>
          <a:bodyPr/>
          <a:lstStyle/>
          <a:p>
            <a:r>
              <a:rPr lang="en-US" dirty="0"/>
              <a:t>Illustration and Derivation (Vectors)</a:t>
            </a:r>
          </a:p>
          <a:p>
            <a:pPr marL="914400" lvl="2" indent="0">
              <a:buNone/>
            </a:pPr>
            <a:endParaRPr lang="en-US" b="1" dirty="0"/>
          </a:p>
          <a:p>
            <a:pPr marL="914400" lvl="2" indent="0">
              <a:buNone/>
            </a:pPr>
            <a:r>
              <a:rPr lang="en-US" b="1" dirty="0"/>
              <a:t>M</a:t>
            </a:r>
            <a:r>
              <a:rPr lang="en-US" i="1" baseline="-25000" dirty="0"/>
              <a:t>O</a:t>
            </a:r>
            <a:r>
              <a:rPr lang="en-US" b="1" dirty="0"/>
              <a:t> = </a:t>
            </a:r>
            <a:r>
              <a:rPr lang="en-US" b="1" dirty="0" err="1"/>
              <a:t>r</a:t>
            </a:r>
            <a:r>
              <a:rPr lang="en-US" i="1" baseline="-25000" dirty="0" err="1"/>
              <a:t>A</a:t>
            </a:r>
            <a:r>
              <a:rPr lang="en-US" b="1" dirty="0"/>
              <a:t> × F </a:t>
            </a:r>
            <a:r>
              <a:rPr lang="en-US" dirty="0"/>
              <a:t>+</a:t>
            </a:r>
            <a:r>
              <a:rPr lang="en-US" b="1" dirty="0"/>
              <a:t> </a:t>
            </a:r>
            <a:r>
              <a:rPr lang="en-US" b="1" dirty="0" err="1"/>
              <a:t>r</a:t>
            </a:r>
            <a:r>
              <a:rPr lang="en-US" i="1" baseline="-25000" dirty="0" err="1"/>
              <a:t>B</a:t>
            </a:r>
            <a:r>
              <a:rPr lang="en-US" b="1" dirty="0"/>
              <a:t> × </a:t>
            </a:r>
            <a:r>
              <a:rPr lang="en-US" dirty="0"/>
              <a:t>(-</a:t>
            </a:r>
            <a:r>
              <a:rPr lang="en-US" b="1" dirty="0"/>
              <a:t>F</a:t>
            </a:r>
            <a:r>
              <a:rPr lang="en-US" dirty="0"/>
              <a:t>)</a:t>
            </a:r>
            <a:r>
              <a:rPr lang="en-US" b="1" dirty="0"/>
              <a:t> </a:t>
            </a:r>
            <a:r>
              <a:rPr lang="en-US" dirty="0"/>
              <a:t>=</a:t>
            </a:r>
            <a:r>
              <a:rPr lang="en-US" b="1" dirty="0"/>
              <a:t> </a:t>
            </a:r>
            <a:r>
              <a:rPr lang="en-US" dirty="0"/>
              <a:t>(</a:t>
            </a:r>
            <a:r>
              <a:rPr lang="en-US" b="1" dirty="0" err="1"/>
              <a:t>r</a:t>
            </a:r>
            <a:r>
              <a:rPr lang="en-US" i="1" baseline="-25000" dirty="0" err="1"/>
              <a:t>A</a:t>
            </a:r>
            <a:r>
              <a:rPr lang="en-US" i="1" dirty="0"/>
              <a:t> </a:t>
            </a:r>
            <a:r>
              <a:rPr lang="en-US" dirty="0"/>
              <a:t>-</a:t>
            </a:r>
            <a:r>
              <a:rPr lang="en-US" b="1" dirty="0"/>
              <a:t> </a:t>
            </a:r>
            <a:r>
              <a:rPr lang="en-US" b="1" dirty="0" err="1"/>
              <a:t>r</a:t>
            </a:r>
            <a:r>
              <a:rPr lang="en-US" i="1" baseline="-25000" dirty="0" err="1"/>
              <a:t>B</a:t>
            </a:r>
            <a:r>
              <a:rPr lang="en-US" dirty="0"/>
              <a:t>)</a:t>
            </a:r>
            <a:r>
              <a:rPr lang="en-US" b="1" dirty="0"/>
              <a:t> × F </a:t>
            </a:r>
            <a:r>
              <a:rPr lang="en-US" dirty="0"/>
              <a:t>=</a:t>
            </a:r>
            <a:r>
              <a:rPr lang="en-US" b="1" dirty="0"/>
              <a:t> r × F</a:t>
            </a:r>
            <a:endParaRPr lang="en-US" dirty="0"/>
          </a:p>
          <a:p>
            <a:pPr lvl="2"/>
            <a:endParaRPr lang="en-US" dirty="0"/>
          </a:p>
          <a:p>
            <a:endParaRPr lang="en-US" dirty="0"/>
          </a:p>
          <a:p>
            <a:r>
              <a:rPr lang="en-US" dirty="0"/>
              <a:t>The Couple is a Free Vector</a:t>
            </a:r>
          </a:p>
        </p:txBody>
      </p:sp>
      <p:pic>
        <p:nvPicPr>
          <p:cNvPr id="4" name="Picture 3"/>
          <p:cNvPicPr>
            <a:picLocks noChangeAspect="1"/>
          </p:cNvPicPr>
          <p:nvPr/>
        </p:nvPicPr>
        <p:blipFill>
          <a:blip r:embed="rId2"/>
          <a:stretch>
            <a:fillRect/>
          </a:stretch>
        </p:blipFill>
        <p:spPr>
          <a:xfrm>
            <a:off x="9525000" y="1361588"/>
            <a:ext cx="1828800" cy="150040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4056685"/>
            <a:ext cx="1787328" cy="1759915"/>
          </a:xfrm>
          <a:prstGeom prst="rect">
            <a:avLst/>
          </a:prstGeom>
        </p:spPr>
      </p:pic>
    </p:spTree>
    <p:extLst>
      <p:ext uri="{BB962C8B-B14F-4D97-AF65-F5344CB8AC3E}">
        <p14:creationId xmlns:p14="http://schemas.microsoft.com/office/powerpoint/2010/main" val="2352058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 Alternative Representations of Couples</a:t>
            </a:r>
          </a:p>
        </p:txBody>
      </p:sp>
      <p:sp>
        <p:nvSpPr>
          <p:cNvPr id="3" name="Content Placeholder 2"/>
          <p:cNvSpPr>
            <a:spLocks noGrp="1"/>
          </p:cNvSpPr>
          <p:nvPr>
            <p:ph idx="1"/>
          </p:nvPr>
        </p:nvSpPr>
        <p:spPr/>
        <p:txBody>
          <a:bodyPr/>
          <a:lstStyle/>
          <a:p>
            <a:r>
              <a:rPr lang="en-US" dirty="0"/>
              <a:t>Two-Dimensional Representations</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38200" y="2404295"/>
            <a:ext cx="3171105" cy="3012255"/>
          </a:xfrm>
          <a:prstGeom prst="rect">
            <a:avLst/>
          </a:prstGeom>
        </p:spPr>
      </p:pic>
    </p:spTree>
    <p:extLst>
      <p:ext uri="{BB962C8B-B14F-4D97-AF65-F5344CB8AC3E}">
        <p14:creationId xmlns:p14="http://schemas.microsoft.com/office/powerpoint/2010/main" val="4081290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 Equivalent Couples</a:t>
            </a:r>
          </a:p>
        </p:txBody>
      </p:sp>
      <p:sp>
        <p:nvSpPr>
          <p:cNvPr id="3" name="Content Placeholder 2"/>
          <p:cNvSpPr>
            <a:spLocks noGrp="1"/>
          </p:cNvSpPr>
          <p:nvPr>
            <p:ph idx="1"/>
          </p:nvPr>
        </p:nvSpPr>
        <p:spPr/>
        <p:txBody>
          <a:bodyPr/>
          <a:lstStyle/>
          <a:p>
            <a:r>
              <a:rPr lang="en-US" dirty="0"/>
              <a:t>Illustration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1892300" y="2671073"/>
            <a:ext cx="8229600" cy="2540469"/>
          </a:xfrm>
          <a:prstGeom prst="rect">
            <a:avLst/>
          </a:prstGeom>
        </p:spPr>
      </p:pic>
    </p:spTree>
    <p:extLst>
      <p:ext uri="{BB962C8B-B14F-4D97-AF65-F5344CB8AC3E}">
        <p14:creationId xmlns:p14="http://schemas.microsoft.com/office/powerpoint/2010/main" val="3638279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 Force-Couple Systems (1 of 2)</a:t>
            </a:r>
          </a:p>
        </p:txBody>
      </p:sp>
      <p:sp>
        <p:nvSpPr>
          <p:cNvPr id="3" name="Content Placeholder 2"/>
          <p:cNvSpPr>
            <a:spLocks noGrp="1"/>
          </p:cNvSpPr>
          <p:nvPr>
            <p:ph idx="1"/>
          </p:nvPr>
        </p:nvSpPr>
        <p:spPr/>
        <p:txBody>
          <a:bodyPr>
            <a:normAutofit/>
          </a:bodyPr>
          <a:lstStyle/>
          <a:p>
            <a:r>
              <a:rPr lang="en-US" dirty="0"/>
              <a:t>Principle of the Force-Couple System</a:t>
            </a:r>
          </a:p>
          <a:p>
            <a:pPr marL="457200" lvl="1" indent="0">
              <a:buNone/>
            </a:pPr>
            <a:r>
              <a:rPr lang="en-US" sz="2000" dirty="0"/>
              <a:t>Any force which acts at a particular location on a body can be replaced by an equivalent force which acts at a different location and a couple.</a:t>
            </a:r>
            <a:endParaRPr lang="en-US" dirty="0"/>
          </a:p>
          <a:p>
            <a:pPr marL="457200" lvl="1" indent="0">
              <a:buNone/>
            </a:pPr>
            <a:endParaRPr lang="en-US" sz="2000" dirty="0"/>
          </a:p>
          <a:p>
            <a:pPr marL="457200" lvl="1" indent="0">
              <a:buNone/>
            </a:pPr>
            <a:endParaRPr lang="en-US" sz="2000" dirty="0"/>
          </a:p>
          <a:p>
            <a:r>
              <a:rPr lang="en-US" dirty="0"/>
              <a:t>Illustration of the Process</a:t>
            </a:r>
          </a:p>
        </p:txBody>
      </p:sp>
      <p:pic>
        <p:nvPicPr>
          <p:cNvPr id="4" name="Picture 3"/>
          <p:cNvPicPr>
            <a:picLocks noChangeAspect="1"/>
          </p:cNvPicPr>
          <p:nvPr/>
        </p:nvPicPr>
        <p:blipFill>
          <a:blip r:embed="rId2"/>
          <a:stretch>
            <a:fillRect/>
          </a:stretch>
        </p:blipFill>
        <p:spPr>
          <a:xfrm>
            <a:off x="838200" y="4005885"/>
            <a:ext cx="5943600" cy="1284585"/>
          </a:xfrm>
          <a:prstGeom prst="rect">
            <a:avLst/>
          </a:prstGeom>
        </p:spPr>
      </p:pic>
    </p:spTree>
    <p:extLst>
      <p:ext uri="{BB962C8B-B14F-4D97-AF65-F5344CB8AC3E}">
        <p14:creationId xmlns:p14="http://schemas.microsoft.com/office/powerpoint/2010/main" val="2609802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 Force-Couple Systems (2 of 2)</a:t>
            </a:r>
          </a:p>
        </p:txBody>
      </p:sp>
      <p:sp>
        <p:nvSpPr>
          <p:cNvPr id="3" name="Content Placeholder 2"/>
          <p:cNvSpPr>
            <a:spLocks noGrp="1"/>
          </p:cNvSpPr>
          <p:nvPr>
            <p:ph idx="1"/>
          </p:nvPr>
        </p:nvSpPr>
        <p:spPr/>
        <p:txBody>
          <a:bodyPr/>
          <a:lstStyle/>
          <a:p>
            <a:r>
              <a:rPr lang="en-US" dirty="0"/>
              <a:t>Steps to Create a Force-Couple System</a:t>
            </a:r>
          </a:p>
          <a:p>
            <a:pPr marL="914400" lvl="1" indent="-457200">
              <a:buFont typeface="+mj-lt"/>
              <a:buAutoNum type="arabicPeriod"/>
            </a:pPr>
            <a:r>
              <a:rPr lang="en-US" dirty="0"/>
              <a:t>Write the force as a vector.</a:t>
            </a:r>
          </a:p>
          <a:p>
            <a:pPr marL="914400" lvl="1" indent="-457200">
              <a:buFont typeface="+mj-lt"/>
              <a:buAutoNum type="arabicPeriod"/>
            </a:pPr>
            <a:r>
              <a:rPr lang="en-US" dirty="0"/>
              <a:t>Compute the moment or couple which the force creates about the point.</a:t>
            </a:r>
          </a:p>
          <a:p>
            <a:pPr marL="914400" lvl="1" indent="-457200">
              <a:buFont typeface="+mj-lt"/>
              <a:buAutoNum type="arabicPeriod"/>
            </a:pPr>
            <a:r>
              <a:rPr lang="en-US" dirty="0"/>
              <a:t>Redraw the force acting at the new location.</a:t>
            </a:r>
          </a:p>
          <a:p>
            <a:pPr marL="914400" lvl="1" indent="-457200">
              <a:buFont typeface="+mj-lt"/>
              <a:buAutoNum type="arabicPeriod"/>
            </a:pPr>
            <a:r>
              <a:rPr lang="en-US" dirty="0"/>
              <a:t>Sketch the couple acting at the new location.</a:t>
            </a:r>
          </a:p>
          <a:p>
            <a:pPr marL="914400" lvl="1" indent="-457200">
              <a:buFont typeface="+mj-lt"/>
              <a:buAutoNum type="arabicPeriod"/>
            </a:pPr>
            <a:endParaRPr lang="en-US" dirty="0"/>
          </a:p>
          <a:p>
            <a:r>
              <a:rPr lang="en-US" dirty="0"/>
              <a:t>Important Reminder</a:t>
            </a:r>
          </a:p>
          <a:p>
            <a:pPr lvl="1"/>
            <a:r>
              <a:rPr lang="en-US" dirty="0"/>
              <a:t>The force-couple system has the same effect on the body which the original force had.  It is simply a different way to visualize the effect of the force acting at a new location.</a:t>
            </a:r>
          </a:p>
          <a:p>
            <a:endParaRPr lang="en-US" dirty="0"/>
          </a:p>
        </p:txBody>
      </p:sp>
    </p:spTree>
    <p:extLst>
      <p:ext uri="{BB962C8B-B14F-4D97-AF65-F5344CB8AC3E}">
        <p14:creationId xmlns:p14="http://schemas.microsoft.com/office/powerpoint/2010/main" val="3760557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 Sample Problem 2/7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rigid structural member is subjected to a couple consisting of the two 100-N forces. Replace this couple by an equivalent couple consisting of the two forces </a:t>
            </a:r>
            <a:r>
              <a:rPr lang="en-US" sz="2000" b="1" dirty="0"/>
              <a:t>P </a:t>
            </a:r>
            <a:r>
              <a:rPr lang="en-US" sz="2000" dirty="0"/>
              <a:t>and −</a:t>
            </a:r>
            <a:r>
              <a:rPr lang="en-US" sz="2000" b="1" dirty="0"/>
              <a:t>P</a:t>
            </a:r>
            <a:r>
              <a:rPr lang="en-US" sz="2000" dirty="0"/>
              <a:t>, each of which has a magnitude of 400 N. Determine the proper angle 𝜃.</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022304"/>
            <a:ext cx="2286000" cy="3627878"/>
          </a:xfrm>
          <a:prstGeom prst="rect">
            <a:avLst/>
          </a:prstGeom>
        </p:spPr>
      </p:pic>
    </p:spTree>
    <p:extLst>
      <p:ext uri="{BB962C8B-B14F-4D97-AF65-F5344CB8AC3E}">
        <p14:creationId xmlns:p14="http://schemas.microsoft.com/office/powerpoint/2010/main" val="2896798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2/2 – Force Classification</a:t>
            </a:r>
          </a:p>
        </p:txBody>
      </p:sp>
      <p:sp>
        <p:nvSpPr>
          <p:cNvPr id="3" name="Content Placeholder 2"/>
          <p:cNvSpPr>
            <a:spLocks noGrp="1"/>
          </p:cNvSpPr>
          <p:nvPr>
            <p:ph idx="1"/>
          </p:nvPr>
        </p:nvSpPr>
        <p:spPr/>
        <p:txBody>
          <a:bodyPr/>
          <a:lstStyle/>
          <a:p>
            <a:r>
              <a:rPr lang="en-US" dirty="0"/>
              <a:t>Contact Force</a:t>
            </a:r>
          </a:p>
          <a:p>
            <a:pPr lvl="1"/>
            <a:endParaRPr lang="en-US" dirty="0"/>
          </a:p>
          <a:p>
            <a:r>
              <a:rPr lang="en-US" dirty="0"/>
              <a:t>Body Force</a:t>
            </a:r>
          </a:p>
          <a:p>
            <a:pPr lvl="1"/>
            <a:endParaRPr lang="en-US" dirty="0"/>
          </a:p>
          <a:p>
            <a:r>
              <a:rPr lang="en-US" dirty="0"/>
              <a:t>Concentrated Force</a:t>
            </a:r>
          </a:p>
          <a:p>
            <a:pPr lvl="1"/>
            <a:endParaRPr lang="en-US" dirty="0"/>
          </a:p>
          <a:p>
            <a:r>
              <a:rPr lang="en-US" dirty="0"/>
              <a:t>Distributed Force</a:t>
            </a:r>
          </a:p>
          <a:p>
            <a:endParaRPr lang="en-US" dirty="0"/>
          </a:p>
          <a:p>
            <a:r>
              <a:rPr lang="en-US" dirty="0"/>
              <a:t>Action and Reaction Pairs</a:t>
            </a:r>
          </a:p>
        </p:txBody>
      </p:sp>
    </p:spTree>
    <p:extLst>
      <p:ext uri="{BB962C8B-B14F-4D97-AF65-F5344CB8AC3E}">
        <p14:creationId xmlns:p14="http://schemas.microsoft.com/office/powerpoint/2010/main" val="1322378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 Sample Problem 2/7 (2 of 2)</a:t>
            </a:r>
          </a:p>
        </p:txBody>
      </p:sp>
      <p:sp>
        <p:nvSpPr>
          <p:cNvPr id="3" name="Content Placeholder 2"/>
          <p:cNvSpPr>
            <a:spLocks noGrp="1"/>
          </p:cNvSpPr>
          <p:nvPr>
            <p:ph idx="1"/>
          </p:nvPr>
        </p:nvSpPr>
        <p:spPr/>
        <p:txBody>
          <a:bodyPr/>
          <a:lstStyle/>
          <a:p>
            <a:r>
              <a:rPr lang="en-US" dirty="0"/>
              <a:t>Solution</a:t>
            </a:r>
            <a:endParaRPr lang="en-US" sz="20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067800" y="1361588"/>
            <a:ext cx="2286000" cy="362787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2030412"/>
            <a:ext cx="5943600" cy="2423117"/>
          </a:xfrm>
          <a:prstGeom prst="rect">
            <a:avLst/>
          </a:prstGeom>
        </p:spPr>
      </p:pic>
      <p:pic>
        <p:nvPicPr>
          <p:cNvPr id="6" name="Picture 5"/>
          <p:cNvPicPr>
            <a:picLocks noChangeAspect="1"/>
          </p:cNvPicPr>
          <p:nvPr/>
        </p:nvPicPr>
        <p:blipFill>
          <a:blip r:embed="rId4"/>
          <a:stretch>
            <a:fillRect/>
          </a:stretch>
        </p:blipFill>
        <p:spPr>
          <a:xfrm>
            <a:off x="6775450" y="1361589"/>
            <a:ext cx="1828800" cy="1681655"/>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38200" y="5122352"/>
            <a:ext cx="4937760" cy="589374"/>
          </a:xfrm>
          <a:prstGeom prst="rect">
            <a:avLst/>
          </a:prstGeom>
        </p:spPr>
      </p:pic>
    </p:spTree>
    <p:extLst>
      <p:ext uri="{BB962C8B-B14F-4D97-AF65-F5344CB8AC3E}">
        <p14:creationId xmlns:p14="http://schemas.microsoft.com/office/powerpoint/2010/main" val="1791060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 Sample Problem 2/8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Replace the horizontal 80-lb force acting on the lever by an equivalent system consisting of a force at </a:t>
            </a:r>
            <a:r>
              <a:rPr lang="en-US" sz="2000" i="1" dirty="0"/>
              <a:t>O </a:t>
            </a:r>
            <a:r>
              <a:rPr lang="en-US" sz="2000" dirty="0"/>
              <a:t>and a couple.</a:t>
            </a:r>
          </a:p>
        </p:txBody>
      </p:sp>
      <p:pic>
        <p:nvPicPr>
          <p:cNvPr id="5" name="Picture 4"/>
          <p:cNvPicPr>
            <a:picLocks noChangeAspect="1"/>
          </p:cNvPicPr>
          <p:nvPr/>
        </p:nvPicPr>
        <p:blipFill>
          <a:blip r:embed="rId2"/>
          <a:stretch>
            <a:fillRect/>
          </a:stretch>
        </p:blipFill>
        <p:spPr>
          <a:xfrm>
            <a:off x="838200" y="2677246"/>
            <a:ext cx="1371600" cy="2213264"/>
          </a:xfrm>
          <a:prstGeom prst="rect">
            <a:avLst/>
          </a:prstGeom>
        </p:spPr>
      </p:pic>
    </p:spTree>
    <p:extLst>
      <p:ext uri="{BB962C8B-B14F-4D97-AF65-F5344CB8AC3E}">
        <p14:creationId xmlns:p14="http://schemas.microsoft.com/office/powerpoint/2010/main" val="523048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2/5 – Sample Problem 2/8 (2 of 2)</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stretch>
            <a:fillRect/>
          </a:stretch>
        </p:blipFill>
        <p:spPr>
          <a:xfrm>
            <a:off x="9982200" y="1361588"/>
            <a:ext cx="1371600" cy="221326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7462838" y="3954718"/>
            <a:ext cx="3890962" cy="2315597"/>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1919287"/>
            <a:ext cx="5943600" cy="2799924"/>
          </a:xfrm>
          <a:prstGeom prst="rect">
            <a:avLst/>
          </a:prstGeom>
        </p:spPr>
      </p:pic>
    </p:spTree>
    <p:extLst>
      <p:ext uri="{BB962C8B-B14F-4D97-AF65-F5344CB8AC3E}">
        <p14:creationId xmlns:p14="http://schemas.microsoft.com/office/powerpoint/2010/main" val="1996127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2/6  Resultants</a:t>
            </a:r>
          </a:p>
        </p:txBody>
      </p:sp>
      <p:sp>
        <p:nvSpPr>
          <p:cNvPr id="3" name="Content Placeholder 2"/>
          <p:cNvSpPr>
            <a:spLocks noGrp="1"/>
          </p:cNvSpPr>
          <p:nvPr>
            <p:ph idx="1"/>
          </p:nvPr>
        </p:nvSpPr>
        <p:spPr/>
        <p:txBody>
          <a:bodyPr/>
          <a:lstStyle/>
          <a:p>
            <a:r>
              <a:rPr lang="en-US" dirty="0"/>
              <a:t>Definition</a:t>
            </a:r>
          </a:p>
          <a:p>
            <a:pPr marL="457200" lvl="1" indent="0" algn="just">
              <a:buNone/>
            </a:pPr>
            <a:r>
              <a:rPr lang="en-US" sz="2000" dirty="0"/>
              <a:t>The </a:t>
            </a:r>
            <a:r>
              <a:rPr lang="en-US" sz="2000" i="1" dirty="0"/>
              <a:t>resultant </a:t>
            </a:r>
            <a:r>
              <a:rPr lang="en-US" sz="2000" dirty="0"/>
              <a:t>of a system of forces is the simplest force combination which can replace the original forces without altering the external effect on the rigid body to which the forces are applied. </a:t>
            </a:r>
          </a:p>
          <a:p>
            <a:endParaRPr lang="en-US" dirty="0"/>
          </a:p>
          <a:p>
            <a:endParaRPr lang="en-US" dirty="0"/>
          </a:p>
          <a:p>
            <a:r>
              <a:rPr lang="en-US" dirty="0"/>
              <a:t>Equilibrium Condition</a:t>
            </a:r>
          </a:p>
          <a:p>
            <a:endParaRPr lang="en-US" dirty="0"/>
          </a:p>
          <a:p>
            <a:endParaRPr lang="en-US" dirty="0"/>
          </a:p>
          <a:p>
            <a:r>
              <a:rPr lang="en-US" dirty="0" err="1"/>
              <a:t>Nonequilibrium</a:t>
            </a:r>
            <a:r>
              <a:rPr lang="en-US" dirty="0"/>
              <a:t> Condition</a:t>
            </a:r>
          </a:p>
          <a:p>
            <a:endParaRPr lang="en-US" dirty="0"/>
          </a:p>
        </p:txBody>
      </p:sp>
    </p:spTree>
    <p:extLst>
      <p:ext uri="{BB962C8B-B14F-4D97-AF65-F5344CB8AC3E}">
        <p14:creationId xmlns:p14="http://schemas.microsoft.com/office/powerpoint/2010/main" val="4035652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2/6 – Planar Force System</a:t>
            </a:r>
          </a:p>
        </p:txBody>
      </p:sp>
      <p:sp>
        <p:nvSpPr>
          <p:cNvPr id="3" name="Content Placeholder 2"/>
          <p:cNvSpPr>
            <a:spLocks noGrp="1"/>
          </p:cNvSpPr>
          <p:nvPr>
            <p:ph idx="1"/>
          </p:nvPr>
        </p:nvSpPr>
        <p:spPr/>
        <p:txBody>
          <a:bodyPr/>
          <a:lstStyle/>
          <a:p>
            <a:r>
              <a:rPr lang="en-US" dirty="0"/>
              <a:t>Illustration</a:t>
            </a:r>
          </a:p>
          <a:p>
            <a:endParaRPr lang="en-US" dirty="0"/>
          </a:p>
          <a:p>
            <a:endParaRPr lang="en-US" dirty="0"/>
          </a:p>
          <a:p>
            <a:endParaRPr lang="en-US" dirty="0"/>
          </a:p>
          <a:p>
            <a:r>
              <a:rPr lang="en-US" dirty="0"/>
              <a:t>Equations of Interest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336224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153400" y="4048270"/>
            <a:ext cx="2837497" cy="2601912"/>
          </a:xfrm>
          <a:prstGeom prst="rect">
            <a:avLst/>
          </a:prstGeom>
        </p:spPr>
      </p:pic>
      <p:pic>
        <p:nvPicPr>
          <p:cNvPr id="6" name="Picture 5"/>
          <p:cNvPicPr>
            <a:picLocks noChangeAspect="1"/>
          </p:cNvPicPr>
          <p:nvPr/>
        </p:nvPicPr>
        <p:blipFill>
          <a:blip r:embed="rId4"/>
          <a:stretch>
            <a:fillRect/>
          </a:stretch>
        </p:blipFill>
        <p:spPr>
          <a:xfrm>
            <a:off x="838200" y="4230688"/>
            <a:ext cx="5486400" cy="1841199"/>
          </a:xfrm>
          <a:prstGeom prst="rect">
            <a:avLst/>
          </a:prstGeom>
        </p:spPr>
      </p:pic>
    </p:spTree>
    <p:extLst>
      <p:ext uri="{BB962C8B-B14F-4D97-AF65-F5344CB8AC3E}">
        <p14:creationId xmlns:p14="http://schemas.microsoft.com/office/powerpoint/2010/main" val="343109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2/6 – Algebraic Method (1 of 3)</a:t>
            </a:r>
          </a:p>
        </p:txBody>
      </p:sp>
      <p:sp>
        <p:nvSpPr>
          <p:cNvPr id="3" name="Content Placeholder 2"/>
          <p:cNvSpPr>
            <a:spLocks noGrp="1"/>
          </p:cNvSpPr>
          <p:nvPr>
            <p:ph idx="1"/>
          </p:nvPr>
        </p:nvSpPr>
        <p:spPr>
          <a:xfrm>
            <a:off x="838200" y="1361588"/>
            <a:ext cx="10515600" cy="5288594"/>
          </a:xfrm>
        </p:spPr>
        <p:txBody>
          <a:bodyPr/>
          <a:lstStyle/>
          <a:p>
            <a:r>
              <a:rPr lang="en-US" dirty="0"/>
              <a:t>Finding the Resultant and Line of Action</a:t>
            </a:r>
          </a:p>
          <a:p>
            <a:pPr marL="571500" indent="-342900" algn="just">
              <a:buFont typeface="+mj-lt"/>
              <a:buAutoNum type="arabicPeriod"/>
            </a:pPr>
            <a:r>
              <a:rPr lang="en-US" sz="2000" dirty="0"/>
              <a:t>Choose a convenient reference point and move all forces to that point. This process is depicted for a three-force system in Figs. (</a:t>
            </a:r>
            <a:r>
              <a:rPr lang="en-US" sz="2000" i="1" dirty="0"/>
              <a:t>a</a:t>
            </a:r>
            <a:r>
              <a:rPr lang="en-US" sz="2000" dirty="0"/>
              <a:t>) and (</a:t>
            </a:r>
            <a:r>
              <a:rPr lang="en-US" sz="2000" i="1" dirty="0"/>
              <a:t>b</a:t>
            </a:r>
            <a:r>
              <a:rPr lang="en-US" sz="2000" dirty="0"/>
              <a:t>) below where </a:t>
            </a:r>
            <a:r>
              <a:rPr lang="en-US" sz="2000" i="1" dirty="0"/>
              <a:t>M</a:t>
            </a:r>
            <a:r>
              <a:rPr lang="en-US" sz="2000" baseline="-25000" dirty="0"/>
              <a:t>1</a:t>
            </a:r>
            <a:r>
              <a:rPr lang="en-US" sz="2000" dirty="0"/>
              <a:t>, </a:t>
            </a:r>
            <a:r>
              <a:rPr lang="en-US" sz="2000" i="1" dirty="0"/>
              <a:t>M</a:t>
            </a:r>
            <a:r>
              <a:rPr lang="en-US" sz="2000" baseline="-25000" dirty="0"/>
              <a:t>2</a:t>
            </a:r>
            <a:r>
              <a:rPr lang="en-US" sz="2000" dirty="0"/>
              <a:t>, and </a:t>
            </a:r>
            <a:r>
              <a:rPr lang="en-US" sz="2000" i="1" dirty="0"/>
              <a:t>M</a:t>
            </a:r>
            <a:r>
              <a:rPr lang="en-US" sz="2000" baseline="-25000" dirty="0"/>
              <a:t>3</a:t>
            </a:r>
            <a:r>
              <a:rPr lang="en-US" sz="2000" dirty="0"/>
              <a:t> are the couples resulting from the transfer of forces </a:t>
            </a:r>
            <a:r>
              <a:rPr lang="en-US" sz="2000" b="1" dirty="0"/>
              <a:t>F</a:t>
            </a:r>
            <a:r>
              <a:rPr lang="en-US" sz="2000" baseline="-25000" dirty="0"/>
              <a:t>1</a:t>
            </a:r>
            <a:r>
              <a:rPr lang="en-US" sz="2000" dirty="0"/>
              <a:t>, </a:t>
            </a:r>
            <a:r>
              <a:rPr lang="en-US" sz="2000" b="1" dirty="0"/>
              <a:t>F</a:t>
            </a:r>
            <a:r>
              <a:rPr lang="en-US" sz="2000" baseline="-25000" dirty="0"/>
              <a:t>2</a:t>
            </a:r>
            <a:r>
              <a:rPr lang="en-US" sz="2000" dirty="0"/>
              <a:t>, and </a:t>
            </a:r>
            <a:r>
              <a:rPr lang="en-US" sz="2000" b="1" dirty="0"/>
              <a:t>F</a:t>
            </a:r>
            <a:r>
              <a:rPr lang="en-US" sz="2000" baseline="-25000" dirty="0"/>
              <a:t>3</a:t>
            </a:r>
            <a:r>
              <a:rPr lang="en-US" sz="2000" dirty="0"/>
              <a:t> from their respective original lines of action to lines of action through point </a:t>
            </a:r>
            <a:r>
              <a:rPr lang="en-US" sz="2000" i="1" dirty="0"/>
              <a:t>O</a:t>
            </a:r>
            <a:r>
              <a:rPr lang="en-US" sz="2000" dirty="0"/>
              <a:t>.</a:t>
            </a: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2552700" y="3052923"/>
            <a:ext cx="7086600" cy="3597259"/>
          </a:xfrm>
          <a:prstGeom prst="rect">
            <a:avLst/>
          </a:prstGeom>
        </p:spPr>
      </p:pic>
    </p:spTree>
    <p:extLst>
      <p:ext uri="{BB962C8B-B14F-4D97-AF65-F5344CB8AC3E}">
        <p14:creationId xmlns:p14="http://schemas.microsoft.com/office/powerpoint/2010/main" val="1006895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2/6 – Algebraic Method (2 of 3)</a:t>
            </a:r>
          </a:p>
        </p:txBody>
      </p:sp>
      <p:sp>
        <p:nvSpPr>
          <p:cNvPr id="3" name="Content Placeholder 2"/>
          <p:cNvSpPr>
            <a:spLocks noGrp="1"/>
          </p:cNvSpPr>
          <p:nvPr>
            <p:ph idx="1"/>
          </p:nvPr>
        </p:nvSpPr>
        <p:spPr>
          <a:xfrm>
            <a:off x="838200" y="1361588"/>
            <a:ext cx="10515600" cy="5288594"/>
          </a:xfrm>
        </p:spPr>
        <p:txBody>
          <a:bodyPr/>
          <a:lstStyle/>
          <a:p>
            <a:r>
              <a:rPr lang="en-US" dirty="0"/>
              <a:t>Finding the Resultant and Line of Action (cont.)</a:t>
            </a:r>
          </a:p>
          <a:p>
            <a:pPr marL="571500" indent="-342900">
              <a:buFont typeface="+mj-lt"/>
              <a:buAutoNum type="arabicPeriod" startAt="2"/>
            </a:pPr>
            <a:r>
              <a:rPr lang="en-US" sz="2000" dirty="0"/>
              <a:t>Add all forces at </a:t>
            </a:r>
            <a:r>
              <a:rPr lang="en-US" sz="2000" i="1" dirty="0"/>
              <a:t>O </a:t>
            </a:r>
            <a:r>
              <a:rPr lang="en-US" sz="2000" dirty="0"/>
              <a:t>to form the resultant force </a:t>
            </a:r>
            <a:r>
              <a:rPr lang="en-US" sz="2000" b="1" dirty="0"/>
              <a:t>R</a:t>
            </a:r>
            <a:r>
              <a:rPr lang="en-US" sz="2000" dirty="0"/>
              <a:t>, and add all couples to form the resultant couple </a:t>
            </a:r>
            <a:r>
              <a:rPr lang="en-US" sz="2000" i="1" dirty="0"/>
              <a:t>M</a:t>
            </a:r>
            <a:r>
              <a:rPr lang="en-US" sz="2000" i="1" baseline="-25000" dirty="0"/>
              <a:t>O</a:t>
            </a:r>
            <a:r>
              <a:rPr lang="en-US" sz="2000" dirty="0"/>
              <a:t>. We now have the single force–couple system, as shown below in Fig. (</a:t>
            </a:r>
            <a:r>
              <a:rPr lang="en-US" sz="2000" i="1" dirty="0"/>
              <a:t>c</a:t>
            </a:r>
            <a:r>
              <a:rPr lang="en-US" sz="2000" dirty="0"/>
              <a:t>).</a:t>
            </a:r>
          </a:p>
          <a:p>
            <a:pPr marL="571500" indent="-342900">
              <a:buFont typeface="+mj-lt"/>
              <a:buAutoNum type="arabicPeriod" startAt="2"/>
            </a:pPr>
            <a:r>
              <a:rPr lang="en-US" sz="2000" dirty="0"/>
              <a:t>Find the line of action of </a:t>
            </a:r>
            <a:r>
              <a:rPr lang="en-US" sz="2000" b="1" dirty="0"/>
              <a:t>R </a:t>
            </a:r>
            <a:r>
              <a:rPr lang="en-US" sz="2000" dirty="0"/>
              <a:t>by requiring </a:t>
            </a:r>
            <a:r>
              <a:rPr lang="en-US" sz="2000" b="1" dirty="0"/>
              <a:t>R </a:t>
            </a:r>
            <a:r>
              <a:rPr lang="en-US" sz="2000" dirty="0"/>
              <a:t>to have a moment of </a:t>
            </a:r>
            <a:r>
              <a:rPr lang="en-US" sz="2000" i="1" dirty="0"/>
              <a:t>M</a:t>
            </a:r>
            <a:r>
              <a:rPr lang="en-US" sz="2000" i="1" baseline="-25000" dirty="0"/>
              <a:t>O</a:t>
            </a:r>
            <a:r>
              <a:rPr lang="en-US" sz="2000" i="1" dirty="0"/>
              <a:t> </a:t>
            </a:r>
            <a:r>
              <a:rPr lang="en-US" sz="2000" dirty="0"/>
              <a:t>about point </a:t>
            </a:r>
            <a:r>
              <a:rPr lang="en-US" sz="2000" i="1" dirty="0"/>
              <a:t>O</a:t>
            </a:r>
            <a:r>
              <a:rPr lang="en-US" sz="2000" dirty="0"/>
              <a:t>. Note that the force system in Fig. (</a:t>
            </a:r>
            <a:r>
              <a:rPr lang="en-US" sz="2000" i="1" dirty="0"/>
              <a:t>d</a:t>
            </a:r>
            <a:r>
              <a:rPr lang="en-US" sz="2000" dirty="0"/>
              <a:t>) is equivalent to the initial force system from Fig. (a) and that Σ(</a:t>
            </a:r>
            <a:r>
              <a:rPr lang="en-US" sz="2000" i="1" dirty="0" err="1"/>
              <a:t>Fd</a:t>
            </a:r>
            <a:r>
              <a:rPr lang="en-US" sz="2000" dirty="0"/>
              <a:t>) in Fig. (</a:t>
            </a:r>
            <a:r>
              <a:rPr lang="en-US" sz="2000" i="1" dirty="0"/>
              <a:t>a</a:t>
            </a:r>
            <a:r>
              <a:rPr lang="en-US" sz="2000" dirty="0"/>
              <a:t>) is equal to </a:t>
            </a:r>
            <a:r>
              <a:rPr lang="en-US" sz="2000" i="1" dirty="0"/>
              <a:t>Rd </a:t>
            </a:r>
            <a:r>
              <a:rPr lang="en-US" sz="2000" dirty="0"/>
              <a:t>in Fig. (</a:t>
            </a:r>
            <a:r>
              <a:rPr lang="en-US" sz="2000" i="1" dirty="0"/>
              <a:t>d</a:t>
            </a:r>
            <a:r>
              <a:rPr lang="en-US" sz="2000" dirty="0"/>
              <a: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2552700" y="4350040"/>
            <a:ext cx="7086600" cy="2300142"/>
          </a:xfrm>
          <a:prstGeom prst="rect">
            <a:avLst/>
          </a:prstGeom>
        </p:spPr>
      </p:pic>
    </p:spTree>
    <p:extLst>
      <p:ext uri="{BB962C8B-B14F-4D97-AF65-F5344CB8AC3E}">
        <p14:creationId xmlns:p14="http://schemas.microsoft.com/office/powerpoint/2010/main" val="3654386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2/6 – Algebraic Method (3 of 3)</a:t>
            </a:r>
          </a:p>
        </p:txBody>
      </p:sp>
      <p:sp>
        <p:nvSpPr>
          <p:cNvPr id="3" name="Content Placeholder 2"/>
          <p:cNvSpPr>
            <a:spLocks noGrp="1"/>
          </p:cNvSpPr>
          <p:nvPr>
            <p:ph idx="1"/>
          </p:nvPr>
        </p:nvSpPr>
        <p:spPr>
          <a:xfrm>
            <a:off x="838200" y="1361588"/>
            <a:ext cx="10515600" cy="5288594"/>
          </a:xfrm>
        </p:spPr>
        <p:txBody>
          <a:bodyPr/>
          <a:lstStyle/>
          <a:p>
            <a:r>
              <a:rPr lang="en-US" dirty="0"/>
              <a:t>Equations of Interest</a:t>
            </a:r>
          </a:p>
          <a:p>
            <a:endParaRPr lang="en-US" dirty="0"/>
          </a:p>
          <a:p>
            <a:r>
              <a:rPr lang="en-US" dirty="0"/>
              <a:t>Concurrent Force System</a:t>
            </a:r>
          </a:p>
          <a:p>
            <a:endParaRPr lang="en-US" dirty="0"/>
          </a:p>
          <a:p>
            <a:r>
              <a:rPr lang="en-US" dirty="0"/>
              <a:t>Parallel Force System</a:t>
            </a:r>
          </a:p>
          <a:p>
            <a:endParaRPr lang="en-US" dirty="0"/>
          </a:p>
          <a:p>
            <a:r>
              <a:rPr lang="en-US" dirty="0"/>
              <a:t>Zero-Resultant Force System</a:t>
            </a:r>
          </a:p>
        </p:txBody>
      </p:sp>
      <p:pic>
        <p:nvPicPr>
          <p:cNvPr id="5" name="Picture 4"/>
          <p:cNvPicPr>
            <a:picLocks noChangeAspect="1"/>
          </p:cNvPicPr>
          <p:nvPr/>
        </p:nvPicPr>
        <p:blipFill>
          <a:blip r:embed="rId2"/>
          <a:stretch>
            <a:fillRect/>
          </a:stretch>
        </p:blipFill>
        <p:spPr>
          <a:xfrm>
            <a:off x="9067800" y="1361588"/>
            <a:ext cx="2286000" cy="1509505"/>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153400" y="4169551"/>
            <a:ext cx="3200400" cy="2480631"/>
          </a:xfrm>
          <a:prstGeom prst="rect">
            <a:avLst/>
          </a:prstGeom>
        </p:spPr>
      </p:pic>
    </p:spTree>
    <p:extLst>
      <p:ext uri="{BB962C8B-B14F-4D97-AF65-F5344CB8AC3E}">
        <p14:creationId xmlns:p14="http://schemas.microsoft.com/office/powerpoint/2010/main" val="3057592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2/6 – Sample Problem 2/9 (1 of 4)</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Determine the resultant of the four forces and one couple which act on the plate shown.</a:t>
            </a:r>
          </a:p>
        </p:txBody>
      </p:sp>
      <p:pic>
        <p:nvPicPr>
          <p:cNvPr id="4" name="Picture 3"/>
          <p:cNvPicPr>
            <a:picLocks noChangeAspect="1"/>
          </p:cNvPicPr>
          <p:nvPr/>
        </p:nvPicPr>
        <p:blipFill>
          <a:blip r:embed="rId2"/>
          <a:stretch>
            <a:fillRect/>
          </a:stretch>
        </p:blipFill>
        <p:spPr>
          <a:xfrm>
            <a:off x="838200" y="2484923"/>
            <a:ext cx="3657600" cy="2703932"/>
          </a:xfrm>
          <a:prstGeom prst="rect">
            <a:avLst/>
          </a:prstGeom>
        </p:spPr>
      </p:pic>
    </p:spTree>
    <p:extLst>
      <p:ext uri="{BB962C8B-B14F-4D97-AF65-F5344CB8AC3E}">
        <p14:creationId xmlns:p14="http://schemas.microsoft.com/office/powerpoint/2010/main" val="2156067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2/6 – Sample Problem 2/9 (2 of 4)</a:t>
            </a:r>
          </a:p>
        </p:txBody>
      </p:sp>
      <p:sp>
        <p:nvSpPr>
          <p:cNvPr id="3" name="Content Placeholder 2"/>
          <p:cNvSpPr>
            <a:spLocks noGrp="1"/>
          </p:cNvSpPr>
          <p:nvPr>
            <p:ph idx="1"/>
          </p:nvPr>
        </p:nvSpPr>
        <p:spPr/>
        <p:txBody>
          <a:bodyPr/>
          <a:lstStyle/>
          <a:p>
            <a:r>
              <a:rPr lang="en-US" dirty="0"/>
              <a:t>Equivalent Force-Couple System</a:t>
            </a:r>
          </a:p>
        </p:txBody>
      </p:sp>
      <p:pic>
        <p:nvPicPr>
          <p:cNvPr id="4" name="Picture 3"/>
          <p:cNvPicPr>
            <a:picLocks noChangeAspect="1"/>
          </p:cNvPicPr>
          <p:nvPr/>
        </p:nvPicPr>
        <p:blipFill>
          <a:blip r:embed="rId2"/>
          <a:stretch>
            <a:fillRect/>
          </a:stretch>
        </p:blipFill>
        <p:spPr>
          <a:xfrm>
            <a:off x="8153400" y="1361588"/>
            <a:ext cx="3200400" cy="23659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38200" y="1951037"/>
            <a:ext cx="5943600" cy="2629763"/>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947037" y="4005885"/>
            <a:ext cx="2648063" cy="1676115"/>
          </a:xfrm>
          <a:prstGeom prst="rect">
            <a:avLst/>
          </a:prstGeom>
        </p:spPr>
      </p:pic>
      <p:pic>
        <p:nvPicPr>
          <p:cNvPr id="8" name="Picture 7"/>
          <p:cNvPicPr>
            <a:picLocks noChangeAspect="1"/>
          </p:cNvPicPr>
          <p:nvPr/>
        </p:nvPicPr>
        <p:blipFill>
          <a:blip r:embed="rId5"/>
          <a:stretch>
            <a:fillRect/>
          </a:stretch>
        </p:blipFill>
        <p:spPr>
          <a:xfrm>
            <a:off x="838200" y="4690100"/>
            <a:ext cx="3337560" cy="1850782"/>
          </a:xfrm>
          <a:prstGeom prst="rect">
            <a:avLst/>
          </a:prstGeom>
        </p:spPr>
      </p:pic>
    </p:spTree>
    <p:extLst>
      <p:ext uri="{BB962C8B-B14F-4D97-AF65-F5344CB8AC3E}">
        <p14:creationId xmlns:p14="http://schemas.microsoft.com/office/powerpoint/2010/main" val="208187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2/2 – Concurrent Forces (1 of 2)</a:t>
            </a:r>
          </a:p>
        </p:txBody>
      </p:sp>
      <p:sp>
        <p:nvSpPr>
          <p:cNvPr id="3" name="Content Placeholder 2"/>
          <p:cNvSpPr>
            <a:spLocks noGrp="1"/>
          </p:cNvSpPr>
          <p:nvPr>
            <p:ph idx="1"/>
          </p:nvPr>
        </p:nvSpPr>
        <p:spPr/>
        <p:txBody>
          <a:bodyPr/>
          <a:lstStyle/>
          <a:p>
            <a:r>
              <a:rPr lang="en-US" dirty="0"/>
              <a:t>Definition and Vector Sum</a:t>
            </a:r>
          </a:p>
          <a:p>
            <a:endParaRPr lang="en-US" dirty="0"/>
          </a:p>
          <a:p>
            <a:endParaRPr lang="en-US" dirty="0"/>
          </a:p>
          <a:p>
            <a:endParaRPr lang="en-US" dirty="0"/>
          </a:p>
          <a:p>
            <a:r>
              <a:rPr lang="en-US" dirty="0"/>
              <a:t>Application of Transmissibility</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096167" y="1361588"/>
            <a:ext cx="2286000" cy="169689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096167" y="3889167"/>
            <a:ext cx="3257633" cy="2333625"/>
          </a:xfrm>
          <a:prstGeom prst="rect">
            <a:avLst/>
          </a:prstGeom>
        </p:spPr>
      </p:pic>
    </p:spTree>
    <p:extLst>
      <p:ext uri="{BB962C8B-B14F-4D97-AF65-F5344CB8AC3E}">
        <p14:creationId xmlns:p14="http://schemas.microsoft.com/office/powerpoint/2010/main" val="2531054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2/6 – Sample Problem 2/9 (3 of 4)</a:t>
            </a:r>
          </a:p>
        </p:txBody>
      </p:sp>
      <p:sp>
        <p:nvSpPr>
          <p:cNvPr id="3" name="Content Placeholder 2"/>
          <p:cNvSpPr>
            <a:spLocks noGrp="1"/>
          </p:cNvSpPr>
          <p:nvPr>
            <p:ph idx="1"/>
          </p:nvPr>
        </p:nvSpPr>
        <p:spPr/>
        <p:txBody>
          <a:bodyPr/>
          <a:lstStyle/>
          <a:p>
            <a:r>
              <a:rPr lang="en-US" dirty="0"/>
              <a:t>Line of Action for the Resultant</a:t>
            </a:r>
          </a:p>
          <a:p>
            <a:endParaRPr lang="en-US" dirty="0"/>
          </a:p>
          <a:p>
            <a:endParaRPr lang="en-US" dirty="0"/>
          </a:p>
          <a:p>
            <a:endParaRPr lang="en-US" dirty="0"/>
          </a:p>
          <a:p>
            <a:endParaRPr lang="en-US" dirty="0"/>
          </a:p>
          <a:p>
            <a:r>
              <a:rPr lang="en-US" dirty="0"/>
              <a:t>Alternative Solution (Point </a:t>
            </a:r>
            <a:r>
              <a:rPr lang="en-US" i="1" dirty="0"/>
              <a:t>C</a:t>
            </a:r>
            <a:r>
              <a:rPr lang="en-US" dirty="0"/>
              <a:t> on </a:t>
            </a:r>
            <a:r>
              <a:rPr lang="en-US" i="1" dirty="0"/>
              <a:t>x</a:t>
            </a:r>
            <a:r>
              <a:rPr lang="en-US" dirty="0"/>
              <a:t>-axis)</a:t>
            </a:r>
          </a:p>
          <a:p>
            <a:endParaRPr lang="en-US" dirty="0"/>
          </a:p>
          <a:p>
            <a:endParaRPr lang="en-US" dirty="0"/>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702040" y="1361588"/>
            <a:ext cx="2651760" cy="4393214"/>
          </a:xfrm>
          <a:prstGeom prst="rect">
            <a:avLst/>
          </a:prstGeom>
        </p:spPr>
      </p:pic>
      <p:pic>
        <p:nvPicPr>
          <p:cNvPr id="9" name="Picture 8"/>
          <p:cNvPicPr>
            <a:picLocks noChangeAspect="1"/>
          </p:cNvPicPr>
          <p:nvPr/>
        </p:nvPicPr>
        <p:blipFill>
          <a:blip r:embed="rId3"/>
          <a:stretch>
            <a:fillRect/>
          </a:stretch>
        </p:blipFill>
        <p:spPr>
          <a:xfrm>
            <a:off x="838200" y="1960562"/>
            <a:ext cx="5943600" cy="307235"/>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838200" y="4456112"/>
            <a:ext cx="5943600" cy="488284"/>
          </a:xfrm>
          <a:prstGeom prst="rect">
            <a:avLst/>
          </a:prstGeom>
        </p:spPr>
      </p:pic>
    </p:spTree>
    <p:extLst>
      <p:ext uri="{BB962C8B-B14F-4D97-AF65-F5344CB8AC3E}">
        <p14:creationId xmlns:p14="http://schemas.microsoft.com/office/powerpoint/2010/main" val="3788020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2/6 – Sample Problem 2/9 (4 of 4)</a:t>
            </a:r>
          </a:p>
        </p:txBody>
      </p:sp>
      <p:sp>
        <p:nvSpPr>
          <p:cNvPr id="3" name="Content Placeholder 2"/>
          <p:cNvSpPr>
            <a:spLocks noGrp="1"/>
          </p:cNvSpPr>
          <p:nvPr>
            <p:ph idx="1"/>
          </p:nvPr>
        </p:nvSpPr>
        <p:spPr/>
        <p:txBody>
          <a:bodyPr/>
          <a:lstStyle/>
          <a:p>
            <a:r>
              <a:rPr lang="en-US" dirty="0"/>
              <a:t>Vector Approach for the Line of Action</a:t>
            </a:r>
          </a:p>
          <a:p>
            <a:endParaRPr lang="en-US" dirty="0"/>
          </a:p>
          <a:p>
            <a:endParaRPr lang="en-US" dirty="0"/>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702040" y="1361588"/>
            <a:ext cx="2651760" cy="439321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38200" y="1946276"/>
            <a:ext cx="5943600" cy="2994061"/>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5266559"/>
            <a:ext cx="3337560" cy="803864"/>
          </a:xfrm>
          <a:prstGeom prst="rect">
            <a:avLst/>
          </a:prstGeom>
        </p:spPr>
      </p:pic>
    </p:spTree>
    <p:extLst>
      <p:ext uri="{BB962C8B-B14F-4D97-AF65-F5344CB8AC3E}">
        <p14:creationId xmlns:p14="http://schemas.microsoft.com/office/powerpoint/2010/main" val="3425052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Rectangular Components (3D)</a:t>
            </a:r>
          </a:p>
        </p:txBody>
      </p:sp>
      <p:sp>
        <p:nvSpPr>
          <p:cNvPr id="3" name="Content Placeholder 2"/>
          <p:cNvSpPr>
            <a:spLocks noGrp="1"/>
          </p:cNvSpPr>
          <p:nvPr>
            <p:ph idx="1"/>
          </p:nvPr>
        </p:nvSpPr>
        <p:spPr/>
        <p:txBody>
          <a:bodyPr/>
          <a:lstStyle/>
          <a:p>
            <a:r>
              <a:rPr lang="en-US" dirty="0"/>
              <a:t>Illustration and Equations of Interest</a:t>
            </a:r>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696200" y="1361588"/>
            <a:ext cx="3657600" cy="3469876"/>
          </a:xfrm>
          <a:prstGeom prst="rect">
            <a:avLst/>
          </a:prstGeom>
        </p:spPr>
      </p:pic>
      <p:pic>
        <p:nvPicPr>
          <p:cNvPr id="5" name="Picture 4"/>
          <p:cNvPicPr>
            <a:picLocks noChangeAspect="1"/>
          </p:cNvPicPr>
          <p:nvPr/>
        </p:nvPicPr>
        <p:blipFill>
          <a:blip r:embed="rId3"/>
          <a:stretch>
            <a:fillRect/>
          </a:stretch>
        </p:blipFill>
        <p:spPr>
          <a:xfrm>
            <a:off x="838200" y="2225314"/>
            <a:ext cx="5943600" cy="1742423"/>
          </a:xfrm>
          <a:prstGeom prst="rect">
            <a:avLst/>
          </a:prstGeom>
        </p:spPr>
      </p:pic>
    </p:spTree>
    <p:extLst>
      <p:ext uri="{BB962C8B-B14F-4D97-AF65-F5344CB8AC3E}">
        <p14:creationId xmlns:p14="http://schemas.microsoft.com/office/powerpoint/2010/main" val="2514796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Rectangular Components (cont.)</a:t>
            </a:r>
          </a:p>
        </p:txBody>
      </p:sp>
      <p:sp>
        <p:nvSpPr>
          <p:cNvPr id="3" name="Content Placeholder 2"/>
          <p:cNvSpPr>
            <a:spLocks noGrp="1"/>
          </p:cNvSpPr>
          <p:nvPr>
            <p:ph idx="1"/>
          </p:nvPr>
        </p:nvSpPr>
        <p:spPr/>
        <p:txBody>
          <a:bodyPr>
            <a:normAutofit/>
          </a:bodyPr>
          <a:lstStyle/>
          <a:p>
            <a:r>
              <a:rPr lang="en-US" dirty="0"/>
              <a:t>Magnitude and Direction Format</a:t>
            </a:r>
          </a:p>
          <a:p>
            <a:pPr lvl="1">
              <a:spcAft>
                <a:spcPts val="600"/>
              </a:spcAft>
            </a:pPr>
            <a:r>
              <a:rPr lang="en-US" b="1" dirty="0"/>
              <a:t>F</a:t>
            </a:r>
            <a:r>
              <a:rPr lang="en-US" dirty="0"/>
              <a:t> = </a:t>
            </a:r>
            <a:r>
              <a:rPr lang="en-US" i="1" dirty="0" err="1"/>
              <a:t>F</a:t>
            </a:r>
            <a:r>
              <a:rPr lang="en-US" b="1" dirty="0" err="1"/>
              <a:t>n</a:t>
            </a:r>
            <a:r>
              <a:rPr lang="en-US" i="1" baseline="-25000" dirty="0" err="1"/>
              <a:t>f</a:t>
            </a:r>
            <a:r>
              <a:rPr lang="en-US" i="1" dirty="0"/>
              <a:t>	</a:t>
            </a:r>
            <a:r>
              <a:rPr lang="en-US" dirty="0"/>
              <a:t>where </a:t>
            </a:r>
            <a:r>
              <a:rPr lang="en-US" b="1" dirty="0" err="1"/>
              <a:t>n</a:t>
            </a:r>
            <a:r>
              <a:rPr lang="en-US" i="1" baseline="-25000" dirty="0" err="1"/>
              <a:t>f</a:t>
            </a:r>
            <a:r>
              <a:rPr lang="en-US" dirty="0"/>
              <a:t> is a unit vector in the direction of </a:t>
            </a:r>
            <a:r>
              <a:rPr lang="en-US" b="1" dirty="0"/>
              <a:t>F</a:t>
            </a:r>
            <a:r>
              <a:rPr lang="en-US" dirty="0"/>
              <a:t>.</a:t>
            </a:r>
            <a:endParaRPr lang="en-US" i="1" baseline="-25000" dirty="0"/>
          </a:p>
          <a:p>
            <a:pPr lvl="1">
              <a:spcAft>
                <a:spcPts val="600"/>
              </a:spcAft>
            </a:pPr>
            <a:r>
              <a:rPr lang="en-US" b="1" dirty="0" err="1"/>
              <a:t>n</a:t>
            </a:r>
            <a:r>
              <a:rPr lang="en-US" i="1" baseline="-25000" dirty="0" err="1"/>
              <a:t>f</a:t>
            </a:r>
            <a:r>
              <a:rPr lang="en-US" dirty="0"/>
              <a:t> = cos </a:t>
            </a:r>
            <a:r>
              <a:rPr lang="el-GR" i="1" dirty="0"/>
              <a:t>θ</a:t>
            </a:r>
            <a:r>
              <a:rPr lang="en-US" i="1" baseline="-25000" dirty="0"/>
              <a:t>x</a:t>
            </a:r>
            <a:r>
              <a:rPr lang="en-US" b="1" dirty="0"/>
              <a:t>i</a:t>
            </a:r>
            <a:r>
              <a:rPr lang="en-US" i="1" dirty="0"/>
              <a:t> + </a:t>
            </a:r>
            <a:r>
              <a:rPr lang="en-US" dirty="0"/>
              <a:t>cos </a:t>
            </a:r>
            <a:r>
              <a:rPr lang="el-GR" i="1" dirty="0"/>
              <a:t>θ</a:t>
            </a:r>
            <a:r>
              <a:rPr lang="en-US" i="1" baseline="-25000" dirty="0" err="1"/>
              <a:t>y</a:t>
            </a:r>
            <a:r>
              <a:rPr lang="en-US" b="1" dirty="0" err="1"/>
              <a:t>j</a:t>
            </a:r>
            <a:r>
              <a:rPr lang="en-US" i="1" dirty="0"/>
              <a:t> + </a:t>
            </a:r>
            <a:r>
              <a:rPr lang="en-US" dirty="0"/>
              <a:t>cos </a:t>
            </a:r>
            <a:r>
              <a:rPr lang="el-GR" i="1" dirty="0"/>
              <a:t>θ</a:t>
            </a:r>
            <a:r>
              <a:rPr lang="en-US" i="1" baseline="-25000" dirty="0" err="1"/>
              <a:t>z</a:t>
            </a:r>
            <a:r>
              <a:rPr lang="en-US" b="1" dirty="0" err="1"/>
              <a:t>k</a:t>
            </a:r>
            <a:endParaRPr lang="en-US" b="1" dirty="0"/>
          </a:p>
          <a:p>
            <a:pPr>
              <a:spcAft>
                <a:spcPts val="600"/>
              </a:spcAft>
            </a:pPr>
            <a:endParaRPr lang="en-US" dirty="0"/>
          </a:p>
          <a:p>
            <a:pPr>
              <a:spcAft>
                <a:spcPts val="600"/>
              </a:spcAft>
            </a:pPr>
            <a:r>
              <a:rPr lang="en-US" dirty="0"/>
              <a:t>Direction Cosine Format</a:t>
            </a:r>
          </a:p>
          <a:p>
            <a:pPr lvl="1">
              <a:spcAft>
                <a:spcPts val="600"/>
              </a:spcAft>
            </a:pPr>
            <a:r>
              <a:rPr lang="en-US" b="1" dirty="0"/>
              <a:t>F </a:t>
            </a:r>
            <a:r>
              <a:rPr lang="en-US" dirty="0"/>
              <a:t>=</a:t>
            </a:r>
            <a:r>
              <a:rPr lang="en-US" i="1" dirty="0"/>
              <a:t> </a:t>
            </a:r>
            <a:r>
              <a:rPr lang="en-US" i="1" dirty="0" err="1"/>
              <a:t>F</a:t>
            </a:r>
            <a:r>
              <a:rPr lang="en-US" b="1" dirty="0" err="1"/>
              <a:t>n</a:t>
            </a:r>
            <a:r>
              <a:rPr lang="en-US" i="1" baseline="-25000" dirty="0" err="1"/>
              <a:t>f</a:t>
            </a:r>
            <a:r>
              <a:rPr lang="en-US" i="1" dirty="0"/>
              <a:t> = F</a:t>
            </a:r>
            <a:r>
              <a:rPr lang="en-US" dirty="0"/>
              <a:t>(</a:t>
            </a:r>
            <a:r>
              <a:rPr lang="en-US" i="1" dirty="0"/>
              <a:t>l</a:t>
            </a:r>
            <a:r>
              <a:rPr lang="en-US" b="1" dirty="0"/>
              <a:t>i</a:t>
            </a:r>
            <a:r>
              <a:rPr lang="en-US" i="1" dirty="0"/>
              <a:t> + </a:t>
            </a:r>
            <a:r>
              <a:rPr lang="en-US" i="1" dirty="0" err="1"/>
              <a:t>m</a:t>
            </a:r>
            <a:r>
              <a:rPr lang="en-US" b="1" dirty="0" err="1"/>
              <a:t>j</a:t>
            </a:r>
            <a:r>
              <a:rPr lang="en-US" i="1" dirty="0"/>
              <a:t> + </a:t>
            </a:r>
            <a:r>
              <a:rPr lang="en-US" i="1" dirty="0" err="1"/>
              <a:t>n</a:t>
            </a:r>
            <a:r>
              <a:rPr lang="en-US" b="1" dirty="0" err="1"/>
              <a:t>k</a:t>
            </a:r>
            <a:r>
              <a:rPr lang="en-US" dirty="0"/>
              <a:t>)</a:t>
            </a:r>
            <a:endParaRPr lang="en-US" b="1" dirty="0"/>
          </a:p>
          <a:p>
            <a:pPr lvl="1">
              <a:spcAft>
                <a:spcPts val="600"/>
              </a:spcAft>
            </a:pPr>
            <a:r>
              <a:rPr lang="en-US" i="1" dirty="0"/>
              <a:t>l</a:t>
            </a:r>
            <a:r>
              <a:rPr lang="en-US" dirty="0"/>
              <a:t> = cos </a:t>
            </a:r>
            <a:r>
              <a:rPr lang="el-GR" i="1" dirty="0"/>
              <a:t>θ</a:t>
            </a:r>
            <a:r>
              <a:rPr lang="en-US" i="1" baseline="-25000" dirty="0"/>
              <a:t>x</a:t>
            </a:r>
          </a:p>
          <a:p>
            <a:pPr lvl="1">
              <a:spcAft>
                <a:spcPts val="600"/>
              </a:spcAft>
            </a:pPr>
            <a:r>
              <a:rPr lang="en-US" i="1" dirty="0"/>
              <a:t>m</a:t>
            </a:r>
            <a:r>
              <a:rPr lang="en-US" dirty="0"/>
              <a:t> = cos </a:t>
            </a:r>
            <a:r>
              <a:rPr lang="el-GR" i="1" dirty="0"/>
              <a:t>θ</a:t>
            </a:r>
            <a:r>
              <a:rPr lang="en-US" i="1" baseline="-25000" dirty="0"/>
              <a:t>y</a:t>
            </a:r>
          </a:p>
          <a:p>
            <a:pPr lvl="1">
              <a:spcAft>
                <a:spcPts val="600"/>
              </a:spcAft>
            </a:pPr>
            <a:r>
              <a:rPr lang="en-US" i="1" dirty="0"/>
              <a:t>n</a:t>
            </a:r>
            <a:r>
              <a:rPr lang="en-US" dirty="0"/>
              <a:t> = cos </a:t>
            </a:r>
            <a:r>
              <a:rPr lang="el-GR" i="1" dirty="0"/>
              <a:t>θ</a:t>
            </a:r>
            <a:r>
              <a:rPr lang="en-US" i="1" baseline="-25000" dirty="0"/>
              <a:t>z</a:t>
            </a:r>
          </a:p>
          <a:p>
            <a:pPr lvl="1">
              <a:spcAft>
                <a:spcPts val="600"/>
              </a:spcAft>
            </a:pPr>
            <a:r>
              <a:rPr lang="en-US" i="1" dirty="0"/>
              <a:t>l</a:t>
            </a:r>
            <a:r>
              <a:rPr lang="en-US" baseline="30000" dirty="0"/>
              <a:t>2</a:t>
            </a:r>
            <a:r>
              <a:rPr lang="en-US" i="1" dirty="0"/>
              <a:t> </a:t>
            </a:r>
            <a:r>
              <a:rPr lang="en-US" dirty="0"/>
              <a:t>+</a:t>
            </a:r>
            <a:r>
              <a:rPr lang="en-US" i="1" dirty="0"/>
              <a:t> m</a:t>
            </a:r>
            <a:r>
              <a:rPr lang="en-US" baseline="30000" dirty="0"/>
              <a:t>2</a:t>
            </a:r>
            <a:r>
              <a:rPr lang="en-US" i="1" dirty="0"/>
              <a:t> </a:t>
            </a:r>
            <a:r>
              <a:rPr lang="en-US" dirty="0"/>
              <a:t>+</a:t>
            </a:r>
            <a:r>
              <a:rPr lang="en-US" i="1" dirty="0"/>
              <a:t> n</a:t>
            </a:r>
            <a:r>
              <a:rPr lang="en-US" baseline="30000" dirty="0"/>
              <a:t>2</a:t>
            </a:r>
            <a:r>
              <a:rPr lang="en-US" dirty="0"/>
              <a:t> =1</a:t>
            </a:r>
          </a:p>
          <a:p>
            <a:pPr lvl="1"/>
            <a:endParaRPr lang="en-US" i="1" baseline="-250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696200" y="3180306"/>
            <a:ext cx="3657600" cy="3469876"/>
          </a:xfrm>
          <a:prstGeom prst="rect">
            <a:avLst/>
          </a:prstGeom>
        </p:spPr>
      </p:pic>
    </p:spTree>
    <p:extLst>
      <p:ext uri="{BB962C8B-B14F-4D97-AF65-F5344CB8AC3E}">
        <p14:creationId xmlns:p14="http://schemas.microsoft.com/office/powerpoint/2010/main" val="312621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Writing Vector Components (1 of 2)</a:t>
            </a:r>
          </a:p>
        </p:txBody>
      </p:sp>
      <p:sp>
        <p:nvSpPr>
          <p:cNvPr id="3" name="Content Placeholder 2"/>
          <p:cNvSpPr>
            <a:spLocks noGrp="1"/>
          </p:cNvSpPr>
          <p:nvPr>
            <p:ph idx="1"/>
          </p:nvPr>
        </p:nvSpPr>
        <p:spPr/>
        <p:txBody>
          <a:bodyPr/>
          <a:lstStyle/>
          <a:p>
            <a:r>
              <a:rPr lang="en-US" dirty="0"/>
              <a:t>Specification by two points on the line of action of the force.</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239000" y="1993899"/>
            <a:ext cx="4114800" cy="332986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174750" y="2643186"/>
            <a:ext cx="5486400" cy="714376"/>
          </a:xfrm>
          <a:prstGeom prst="rect">
            <a:avLst/>
          </a:prstGeom>
        </p:spPr>
      </p:pic>
    </p:spTree>
    <p:extLst>
      <p:ext uri="{BB962C8B-B14F-4D97-AF65-F5344CB8AC3E}">
        <p14:creationId xmlns:p14="http://schemas.microsoft.com/office/powerpoint/2010/main" val="2648647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Writing Vector Components (2 of 2)</a:t>
            </a:r>
          </a:p>
        </p:txBody>
      </p:sp>
      <p:sp>
        <p:nvSpPr>
          <p:cNvPr id="3" name="Content Placeholder 2"/>
          <p:cNvSpPr>
            <a:spLocks noGrp="1"/>
          </p:cNvSpPr>
          <p:nvPr>
            <p:ph idx="1"/>
          </p:nvPr>
        </p:nvSpPr>
        <p:spPr>
          <a:xfrm>
            <a:off x="838200" y="1361588"/>
            <a:ext cx="10572750" cy="5288594"/>
          </a:xfrm>
        </p:spPr>
        <p:txBody>
          <a:bodyPr/>
          <a:lstStyle/>
          <a:p>
            <a:r>
              <a:rPr lang="en-US" dirty="0"/>
              <a:t>Specification by two angles which orient the line of action of the force.</a:t>
            </a:r>
          </a:p>
          <a:p>
            <a:pPr lvl="1"/>
            <a:endParaRPr lang="en-US" dirty="0"/>
          </a:p>
          <a:p>
            <a:pPr lvl="1"/>
            <a:r>
              <a:rPr lang="en-US" dirty="0"/>
              <a:t>Horizontal and Vertical Components</a:t>
            </a:r>
          </a:p>
          <a:p>
            <a:pPr lvl="1"/>
            <a:endParaRPr lang="en-US" dirty="0"/>
          </a:p>
          <a:p>
            <a:pPr lvl="1"/>
            <a:endParaRPr lang="en-US" dirty="0"/>
          </a:p>
          <a:p>
            <a:pPr lvl="1"/>
            <a:endParaRPr lang="en-US" dirty="0"/>
          </a:p>
          <a:p>
            <a:pPr lvl="1"/>
            <a:r>
              <a:rPr lang="en-US" i="1" dirty="0"/>
              <a:t>x</a:t>
            </a:r>
            <a:r>
              <a:rPr lang="en-US" dirty="0"/>
              <a:t>- and </a:t>
            </a:r>
            <a:r>
              <a:rPr lang="en-US" i="1" dirty="0"/>
              <a:t>y</a:t>
            </a:r>
            <a:r>
              <a:rPr lang="en-US" dirty="0"/>
              <a:t>-Components</a:t>
            </a:r>
          </a:p>
          <a:p>
            <a:pPr lvl="1"/>
            <a:endParaRPr lang="en-US" i="1" dirty="0"/>
          </a:p>
          <a:p>
            <a:pPr lvl="1"/>
            <a:endParaRPr lang="en-US" i="1" dirty="0"/>
          </a:p>
          <a:p>
            <a:pPr lvl="1"/>
            <a:endParaRPr lang="en-US" i="1" dirty="0"/>
          </a:p>
          <a:p>
            <a:pPr lvl="1"/>
            <a:r>
              <a:rPr lang="en-US" dirty="0"/>
              <a:t>Other Combinations of Angles</a:t>
            </a: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8027670" y="2006600"/>
            <a:ext cx="3383280" cy="3575777"/>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214035" y="2711450"/>
            <a:ext cx="1571414" cy="914400"/>
          </a:xfrm>
          <a:prstGeom prst="rect">
            <a:avLst/>
          </a:prstGeom>
        </p:spPr>
      </p:pic>
      <p:pic>
        <p:nvPicPr>
          <p:cNvPr id="8" name="Picture 7"/>
          <p:cNvPicPr>
            <a:picLocks noChangeAspect="1"/>
          </p:cNvPicPr>
          <p:nvPr/>
        </p:nvPicPr>
        <p:blipFill>
          <a:blip r:embed="rId4"/>
          <a:stretch>
            <a:fillRect/>
          </a:stretch>
        </p:blipFill>
        <p:spPr>
          <a:xfrm>
            <a:off x="2214035" y="4315553"/>
            <a:ext cx="3277156" cy="914400"/>
          </a:xfrm>
          <a:prstGeom prst="rect">
            <a:avLst/>
          </a:prstGeom>
        </p:spPr>
      </p:pic>
    </p:spTree>
    <p:extLst>
      <p:ext uri="{BB962C8B-B14F-4D97-AF65-F5344CB8AC3E}">
        <p14:creationId xmlns:p14="http://schemas.microsoft.com/office/powerpoint/2010/main" val="1199338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The Dot Product</a:t>
            </a:r>
          </a:p>
        </p:txBody>
      </p:sp>
      <p:sp>
        <p:nvSpPr>
          <p:cNvPr id="3" name="Content Placeholder 2"/>
          <p:cNvSpPr>
            <a:spLocks noGrp="1"/>
          </p:cNvSpPr>
          <p:nvPr>
            <p:ph idx="1"/>
          </p:nvPr>
        </p:nvSpPr>
        <p:spPr/>
        <p:txBody>
          <a:bodyPr/>
          <a:lstStyle/>
          <a:p>
            <a:r>
              <a:rPr lang="en-US" dirty="0"/>
              <a:t>Definitions and Illustration</a:t>
            </a:r>
          </a:p>
          <a:p>
            <a:pPr lvl="1">
              <a:spcAft>
                <a:spcPts val="600"/>
              </a:spcAft>
            </a:pPr>
            <a:r>
              <a:rPr lang="en-US" sz="2200" b="1" dirty="0">
                <a:latin typeface="Century" panose="02040604050505020304" pitchFamily="18" charset="0"/>
              </a:rPr>
              <a:t>P</a:t>
            </a:r>
            <a:r>
              <a:rPr lang="en-US" sz="2200" b="1" dirty="0"/>
              <a:t>·</a:t>
            </a:r>
            <a:r>
              <a:rPr lang="en-US" sz="2200" b="1" dirty="0">
                <a:latin typeface="Century" panose="02040604050505020304" pitchFamily="18" charset="0"/>
              </a:rPr>
              <a:t>Q </a:t>
            </a:r>
            <a:r>
              <a:rPr lang="en-US" sz="2200" dirty="0">
                <a:latin typeface="Century" panose="02040604050505020304" pitchFamily="18" charset="0"/>
              </a:rPr>
              <a:t>= </a:t>
            </a:r>
            <a:r>
              <a:rPr lang="en-US" sz="2200" b="1" dirty="0">
                <a:latin typeface="Century" panose="02040604050505020304" pitchFamily="18" charset="0"/>
              </a:rPr>
              <a:t>Q</a:t>
            </a:r>
            <a:r>
              <a:rPr lang="en-US" sz="2200" b="1" dirty="0"/>
              <a:t>·</a:t>
            </a:r>
            <a:r>
              <a:rPr lang="en-US" sz="2200" b="1" dirty="0">
                <a:latin typeface="Century" panose="02040604050505020304" pitchFamily="18" charset="0"/>
              </a:rPr>
              <a:t>P</a:t>
            </a:r>
            <a:r>
              <a:rPr lang="en-US" sz="2200" dirty="0">
                <a:latin typeface="Century" panose="02040604050505020304" pitchFamily="18" charset="0"/>
              </a:rPr>
              <a:t> = </a:t>
            </a:r>
            <a:r>
              <a:rPr lang="en-US" sz="2200" i="1" dirty="0">
                <a:latin typeface="Century" panose="02040604050505020304" pitchFamily="18" charset="0"/>
              </a:rPr>
              <a:t>PQ </a:t>
            </a:r>
            <a:r>
              <a:rPr lang="en-US" sz="2200" dirty="0">
                <a:latin typeface="Century" panose="02040604050505020304" pitchFamily="18" charset="0"/>
              </a:rPr>
              <a:t>cos </a:t>
            </a:r>
            <a:r>
              <a:rPr lang="el-GR" sz="2200" i="1" dirty="0">
                <a:latin typeface="Century" panose="02040604050505020304" pitchFamily="18" charset="0"/>
              </a:rPr>
              <a:t>θ</a:t>
            </a:r>
            <a:endParaRPr lang="en-US" sz="2200" i="1" dirty="0">
              <a:latin typeface="Century" panose="02040604050505020304" pitchFamily="18" charset="0"/>
            </a:endParaRPr>
          </a:p>
          <a:p>
            <a:pPr lvl="1">
              <a:spcAft>
                <a:spcPts val="600"/>
              </a:spcAft>
            </a:pPr>
            <a:r>
              <a:rPr lang="el-GR" i="1" dirty="0">
                <a:latin typeface="Century" panose="02040604050505020304" pitchFamily="18" charset="0"/>
              </a:rPr>
              <a:t>θ</a:t>
            </a:r>
            <a:r>
              <a:rPr lang="en-US" i="1" dirty="0">
                <a:latin typeface="Century" panose="02040604050505020304" pitchFamily="18" charset="0"/>
              </a:rPr>
              <a:t> </a:t>
            </a:r>
            <a:r>
              <a:rPr lang="en-US" dirty="0">
                <a:latin typeface="Century" panose="02040604050505020304" pitchFamily="18" charset="0"/>
              </a:rPr>
              <a:t>= cos</a:t>
            </a:r>
            <a:r>
              <a:rPr lang="en-US" baseline="30000" dirty="0">
                <a:latin typeface="Century" panose="02040604050505020304" pitchFamily="18" charset="0"/>
              </a:rPr>
              <a:t>-1</a:t>
            </a:r>
            <a:r>
              <a:rPr lang="en-US" dirty="0">
                <a:latin typeface="Century" panose="02040604050505020304" pitchFamily="18" charset="0"/>
              </a:rPr>
              <a:t>(</a:t>
            </a:r>
            <a:r>
              <a:rPr lang="en-US" b="1" dirty="0">
                <a:latin typeface="Century" panose="02040604050505020304" pitchFamily="18" charset="0"/>
              </a:rPr>
              <a:t>P</a:t>
            </a:r>
            <a:r>
              <a:rPr lang="en-US" b="1" dirty="0"/>
              <a:t>·</a:t>
            </a:r>
            <a:r>
              <a:rPr lang="en-US" b="1" dirty="0">
                <a:latin typeface="Century" panose="02040604050505020304" pitchFamily="18" charset="0"/>
              </a:rPr>
              <a:t>Q </a:t>
            </a:r>
            <a:r>
              <a:rPr lang="en-US" dirty="0">
                <a:latin typeface="Century" panose="02040604050505020304" pitchFamily="18" charset="0"/>
              </a:rPr>
              <a:t>/</a:t>
            </a:r>
            <a:r>
              <a:rPr lang="en-US" i="1" dirty="0">
                <a:latin typeface="Century" panose="02040604050505020304" pitchFamily="18" charset="0"/>
              </a:rPr>
              <a:t>PQ</a:t>
            </a:r>
            <a:r>
              <a:rPr lang="en-US" dirty="0">
                <a:latin typeface="Century" panose="02040604050505020304" pitchFamily="18" charset="0"/>
              </a:rPr>
              <a:t>)</a:t>
            </a:r>
          </a:p>
          <a:p>
            <a:endParaRPr lang="en-US" dirty="0"/>
          </a:p>
          <a:p>
            <a:r>
              <a:rPr lang="en-US" dirty="0"/>
              <a:t>Mathematical Features of the Dot Product</a:t>
            </a:r>
          </a:p>
          <a:p>
            <a:endParaRPr lang="en-US" dirty="0"/>
          </a:p>
        </p:txBody>
      </p:sp>
      <p:pic>
        <p:nvPicPr>
          <p:cNvPr id="6" name="Picture 5"/>
          <p:cNvPicPr>
            <a:picLocks noChangeAspect="1"/>
          </p:cNvPicPr>
          <p:nvPr/>
        </p:nvPicPr>
        <p:blipFill>
          <a:blip r:embed="rId2"/>
          <a:stretch>
            <a:fillRect/>
          </a:stretch>
        </p:blipFill>
        <p:spPr>
          <a:xfrm>
            <a:off x="8153400" y="1361588"/>
            <a:ext cx="3200400" cy="2739782"/>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1397000" y="4005885"/>
            <a:ext cx="5029200" cy="2511268"/>
          </a:xfrm>
          <a:prstGeom prst="rect">
            <a:avLst/>
          </a:prstGeom>
        </p:spPr>
      </p:pic>
    </p:spTree>
    <p:extLst>
      <p:ext uri="{BB962C8B-B14F-4D97-AF65-F5344CB8AC3E}">
        <p14:creationId xmlns:p14="http://schemas.microsoft.com/office/powerpoint/2010/main" val="1050775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Finding Projections of Forces onto Lines</a:t>
            </a:r>
          </a:p>
        </p:txBody>
      </p:sp>
      <p:sp>
        <p:nvSpPr>
          <p:cNvPr id="3" name="Content Placeholder 2"/>
          <p:cNvSpPr>
            <a:spLocks noGrp="1"/>
          </p:cNvSpPr>
          <p:nvPr>
            <p:ph idx="1"/>
          </p:nvPr>
        </p:nvSpPr>
        <p:spPr/>
        <p:txBody>
          <a:bodyPr/>
          <a:lstStyle/>
          <a:p>
            <a:r>
              <a:rPr lang="en-US" dirty="0"/>
              <a:t>Scalar Projection of a Force onto a line, </a:t>
            </a:r>
            <a:r>
              <a:rPr lang="en-US" i="1" dirty="0" err="1"/>
              <a:t>F</a:t>
            </a:r>
            <a:r>
              <a:rPr lang="en-US" i="1" baseline="-25000" dirty="0" err="1"/>
              <a:t>n</a:t>
            </a:r>
            <a:endParaRPr lang="en-US" dirty="0"/>
          </a:p>
          <a:p>
            <a:pPr lvl="1" indent="-457200">
              <a:spcAft>
                <a:spcPts val="600"/>
              </a:spcAft>
              <a:buFont typeface="+mj-lt"/>
              <a:buAutoNum type="arabicPeriod"/>
            </a:pPr>
            <a:r>
              <a:rPr lang="en-US" dirty="0"/>
              <a:t>Write the force as a vector.</a:t>
            </a:r>
          </a:p>
          <a:p>
            <a:pPr lvl="1" indent="-457200">
              <a:spcAft>
                <a:spcPts val="600"/>
              </a:spcAft>
              <a:buFont typeface="+mj-lt"/>
              <a:buAutoNum type="arabicPeriod"/>
            </a:pPr>
            <a:r>
              <a:rPr lang="en-US" dirty="0"/>
              <a:t>Write a unit vector in the direction of the line.</a:t>
            </a:r>
          </a:p>
          <a:p>
            <a:pPr lvl="1" indent="-457200">
              <a:spcAft>
                <a:spcPts val="600"/>
              </a:spcAft>
              <a:buFont typeface="+mj-lt"/>
              <a:buAutoNum type="arabicPeriod"/>
            </a:pPr>
            <a:r>
              <a:rPr lang="en-US" dirty="0"/>
              <a:t>Dot the force vector with the unit vector.</a:t>
            </a:r>
          </a:p>
          <a:p>
            <a:pPr marL="514350" indent="-514350">
              <a:buFont typeface="+mj-lt"/>
              <a:buAutoNum type="arabicPeriod"/>
            </a:pPr>
            <a:endParaRPr lang="en-US" dirty="0"/>
          </a:p>
          <a:p>
            <a:r>
              <a:rPr lang="en-US" dirty="0"/>
              <a:t>Vector Projection of a Force, </a:t>
            </a:r>
            <a:r>
              <a:rPr lang="en-US" b="1" dirty="0" err="1"/>
              <a:t>F</a:t>
            </a:r>
            <a:r>
              <a:rPr lang="en-US" i="1" baseline="-25000" dirty="0" err="1"/>
              <a:t>n</a:t>
            </a:r>
            <a:endParaRPr lang="en-US" i="1" baseline="-25000" dirty="0"/>
          </a:p>
          <a:p>
            <a:pPr lvl="1" indent="-457200">
              <a:spcAft>
                <a:spcPts val="600"/>
              </a:spcAft>
              <a:buFont typeface="+mj-lt"/>
              <a:buAutoNum type="arabicPeriod"/>
            </a:pPr>
            <a:r>
              <a:rPr lang="en-US" dirty="0"/>
              <a:t>Write the scalar projection of the force onto the line.</a:t>
            </a:r>
          </a:p>
          <a:p>
            <a:pPr lvl="1" indent="-457200">
              <a:spcAft>
                <a:spcPts val="600"/>
              </a:spcAft>
              <a:buFont typeface="+mj-lt"/>
              <a:buAutoNum type="arabicPeriod"/>
            </a:pPr>
            <a:r>
              <a:rPr lang="en-US" dirty="0"/>
              <a:t>Multiply the scalar projection by the unit vector for the line.</a:t>
            </a:r>
          </a:p>
          <a:p>
            <a:pPr marL="514350" indent="-514350">
              <a:buFont typeface="+mj-lt"/>
              <a:buAutoNum type="arabicPeriod"/>
            </a:pPr>
            <a:endParaRPr lang="en-US"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696200" y="1361588"/>
            <a:ext cx="3657600" cy="1970468"/>
          </a:xfrm>
          <a:prstGeom prst="rect">
            <a:avLst/>
          </a:prstGeom>
        </p:spPr>
      </p:pic>
    </p:spTree>
    <p:extLst>
      <p:ext uri="{BB962C8B-B14F-4D97-AF65-F5344CB8AC3E}">
        <p14:creationId xmlns:p14="http://schemas.microsoft.com/office/powerpoint/2010/main" val="2528718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Finding the Angle between Two Vectors</a:t>
            </a:r>
          </a:p>
        </p:txBody>
      </p:sp>
      <p:sp>
        <p:nvSpPr>
          <p:cNvPr id="3" name="Content Placeholder 2"/>
          <p:cNvSpPr>
            <a:spLocks noGrp="1"/>
          </p:cNvSpPr>
          <p:nvPr>
            <p:ph idx="1"/>
          </p:nvPr>
        </p:nvSpPr>
        <p:spPr/>
        <p:txBody>
          <a:bodyPr/>
          <a:lstStyle/>
          <a:p>
            <a:r>
              <a:rPr lang="en-US" dirty="0"/>
              <a:t>Dot Product Reminder</a:t>
            </a:r>
          </a:p>
          <a:p>
            <a:pPr lvl="1">
              <a:spcAft>
                <a:spcPts val="600"/>
              </a:spcAft>
            </a:pPr>
            <a:r>
              <a:rPr lang="en-US" b="1" dirty="0">
                <a:latin typeface="Century" panose="02040604050505020304" pitchFamily="18" charset="0"/>
              </a:rPr>
              <a:t>P</a:t>
            </a:r>
            <a:r>
              <a:rPr lang="en-US" b="1" dirty="0"/>
              <a:t>·</a:t>
            </a:r>
            <a:r>
              <a:rPr lang="en-US" b="1" dirty="0">
                <a:latin typeface="Century" panose="02040604050505020304" pitchFamily="18" charset="0"/>
              </a:rPr>
              <a:t>Q </a:t>
            </a:r>
            <a:r>
              <a:rPr lang="en-US" dirty="0">
                <a:latin typeface="Century" panose="02040604050505020304" pitchFamily="18" charset="0"/>
              </a:rPr>
              <a:t>= </a:t>
            </a:r>
            <a:r>
              <a:rPr lang="en-US" b="1" dirty="0">
                <a:latin typeface="Century" panose="02040604050505020304" pitchFamily="18" charset="0"/>
              </a:rPr>
              <a:t>Q</a:t>
            </a:r>
            <a:r>
              <a:rPr lang="en-US" b="1" dirty="0"/>
              <a:t>·</a:t>
            </a:r>
            <a:r>
              <a:rPr lang="en-US" b="1" dirty="0">
                <a:latin typeface="Century" panose="02040604050505020304" pitchFamily="18" charset="0"/>
              </a:rPr>
              <a:t>P</a:t>
            </a:r>
            <a:r>
              <a:rPr lang="en-US" dirty="0">
                <a:latin typeface="Century" panose="02040604050505020304" pitchFamily="18" charset="0"/>
              </a:rPr>
              <a:t> = </a:t>
            </a:r>
            <a:r>
              <a:rPr lang="en-US" i="1" dirty="0">
                <a:latin typeface="Century" panose="02040604050505020304" pitchFamily="18" charset="0"/>
              </a:rPr>
              <a:t>PQ </a:t>
            </a:r>
            <a:r>
              <a:rPr lang="en-US" dirty="0">
                <a:latin typeface="Century" panose="02040604050505020304" pitchFamily="18" charset="0"/>
              </a:rPr>
              <a:t>cos </a:t>
            </a:r>
            <a:r>
              <a:rPr lang="el-GR" i="1" dirty="0"/>
              <a:t>α</a:t>
            </a:r>
            <a:endParaRPr lang="en-US" i="1" dirty="0"/>
          </a:p>
          <a:p>
            <a:pPr lvl="1">
              <a:spcAft>
                <a:spcPts val="600"/>
              </a:spcAft>
            </a:pPr>
            <a:r>
              <a:rPr lang="el-GR" i="1" dirty="0"/>
              <a:t>α</a:t>
            </a:r>
            <a:r>
              <a:rPr lang="en-US" i="1" dirty="0">
                <a:latin typeface="Century" panose="02040604050505020304" pitchFamily="18" charset="0"/>
              </a:rPr>
              <a:t> </a:t>
            </a:r>
            <a:r>
              <a:rPr lang="en-US" dirty="0">
                <a:latin typeface="Century" panose="02040604050505020304" pitchFamily="18" charset="0"/>
              </a:rPr>
              <a:t>= cos</a:t>
            </a:r>
            <a:r>
              <a:rPr lang="en-US" baseline="30000" dirty="0">
                <a:latin typeface="Century" panose="02040604050505020304" pitchFamily="18" charset="0"/>
              </a:rPr>
              <a:t>-1</a:t>
            </a:r>
            <a:r>
              <a:rPr lang="en-US" dirty="0">
                <a:latin typeface="Century" panose="02040604050505020304" pitchFamily="18" charset="0"/>
              </a:rPr>
              <a:t>(</a:t>
            </a:r>
            <a:r>
              <a:rPr lang="en-US" b="1" dirty="0">
                <a:latin typeface="Century" panose="02040604050505020304" pitchFamily="18" charset="0"/>
              </a:rPr>
              <a:t>P</a:t>
            </a:r>
            <a:r>
              <a:rPr lang="en-US" b="1" dirty="0"/>
              <a:t>·</a:t>
            </a:r>
            <a:r>
              <a:rPr lang="en-US" b="1" dirty="0">
                <a:latin typeface="Century" panose="02040604050505020304" pitchFamily="18" charset="0"/>
              </a:rPr>
              <a:t>Q </a:t>
            </a:r>
            <a:r>
              <a:rPr lang="en-US" dirty="0">
                <a:latin typeface="Century" panose="02040604050505020304" pitchFamily="18" charset="0"/>
              </a:rPr>
              <a:t>/</a:t>
            </a:r>
            <a:r>
              <a:rPr lang="en-US" i="1" dirty="0">
                <a:latin typeface="Century" panose="02040604050505020304" pitchFamily="18" charset="0"/>
              </a:rPr>
              <a:t>PQ</a:t>
            </a:r>
            <a:r>
              <a:rPr lang="en-US" dirty="0">
                <a:latin typeface="Century" panose="02040604050505020304" pitchFamily="18" charset="0"/>
              </a:rPr>
              <a:t>)</a:t>
            </a:r>
          </a:p>
          <a:p>
            <a:pPr marL="514350" indent="-514350">
              <a:buFont typeface="+mj-lt"/>
              <a:buAutoNum type="arabicPeriod"/>
            </a:pPr>
            <a:endParaRPr lang="en-US" dirty="0"/>
          </a:p>
          <a:p>
            <a:r>
              <a:rPr lang="en-US" dirty="0"/>
              <a:t>Solution Steps</a:t>
            </a:r>
          </a:p>
          <a:p>
            <a:pPr marL="914400" lvl="1" indent="-457200">
              <a:buFont typeface="+mj-lt"/>
              <a:buAutoNum type="arabicPeriod"/>
              <a:tabLst>
                <a:tab pos="628650" algn="l"/>
              </a:tabLst>
            </a:pPr>
            <a:r>
              <a:rPr lang="en-US" dirty="0"/>
              <a:t>Write each vector.</a:t>
            </a:r>
          </a:p>
          <a:p>
            <a:pPr marL="914400" lvl="1" indent="-457200">
              <a:buFont typeface="+mj-lt"/>
              <a:buAutoNum type="arabicPeriod"/>
              <a:tabLst>
                <a:tab pos="628650" algn="l"/>
              </a:tabLst>
            </a:pPr>
            <a:r>
              <a:rPr lang="en-US" dirty="0"/>
              <a:t>Take a dot product between the vectors.</a:t>
            </a:r>
          </a:p>
          <a:p>
            <a:pPr marL="914400" lvl="1" indent="-457200">
              <a:buFont typeface="+mj-lt"/>
              <a:buAutoNum type="arabicPeriod"/>
              <a:tabLst>
                <a:tab pos="628650" algn="l"/>
              </a:tabLst>
            </a:pPr>
            <a:r>
              <a:rPr lang="en-US" dirty="0"/>
              <a:t>Divide the dot product by the product of the magnitudes of the vectors.</a:t>
            </a:r>
          </a:p>
          <a:p>
            <a:pPr marL="914400" lvl="1" indent="-457200">
              <a:buFont typeface="+mj-lt"/>
              <a:buAutoNum type="arabicPeriod"/>
              <a:tabLst>
                <a:tab pos="628650" algn="l"/>
              </a:tabLst>
            </a:pPr>
            <a:r>
              <a:rPr lang="en-US" dirty="0"/>
              <a:t>Take the inverse cosine of this ratio.</a:t>
            </a:r>
          </a:p>
          <a:p>
            <a:pPr marL="0" indent="0">
              <a:buNone/>
            </a:pPr>
            <a:endParaRPr lang="en-US" dirty="0"/>
          </a:p>
          <a:p>
            <a:r>
              <a:rPr lang="en-US" dirty="0"/>
              <a:t>This process is more easily carried out with unit vectors.</a:t>
            </a:r>
          </a:p>
          <a:p>
            <a:endParaRPr lang="en-US" dirty="0"/>
          </a:p>
        </p:txBody>
      </p:sp>
      <p:pic>
        <p:nvPicPr>
          <p:cNvPr id="5" name="Picture 4"/>
          <p:cNvPicPr>
            <a:picLocks noChangeAspect="1"/>
          </p:cNvPicPr>
          <p:nvPr/>
        </p:nvPicPr>
        <p:blipFill>
          <a:blip r:embed="rId2"/>
          <a:stretch>
            <a:fillRect/>
          </a:stretch>
        </p:blipFill>
        <p:spPr>
          <a:xfrm>
            <a:off x="8153400" y="1361588"/>
            <a:ext cx="3200400" cy="2999157"/>
          </a:xfrm>
          <a:prstGeom prst="rect">
            <a:avLst/>
          </a:prstGeom>
        </p:spPr>
      </p:pic>
    </p:spTree>
    <p:extLst>
      <p:ext uri="{BB962C8B-B14F-4D97-AF65-F5344CB8AC3E}">
        <p14:creationId xmlns:p14="http://schemas.microsoft.com/office/powerpoint/2010/main" val="1162776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Sample Problem 2/10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A force </a:t>
            </a:r>
            <a:r>
              <a:rPr lang="en-US" sz="2000" b="1" dirty="0"/>
              <a:t>F </a:t>
            </a:r>
            <a:r>
              <a:rPr lang="en-US" sz="2000" dirty="0"/>
              <a:t>with a magnitude of 100 N is applied at the origin </a:t>
            </a:r>
            <a:r>
              <a:rPr lang="en-US" sz="2000" i="1" dirty="0"/>
              <a:t>O </a:t>
            </a:r>
            <a:r>
              <a:rPr lang="en-US" sz="2000" dirty="0"/>
              <a:t>of the axes </a:t>
            </a:r>
            <a:r>
              <a:rPr lang="en-US" sz="2000" i="1" dirty="0"/>
              <a:t>x-y-z </a:t>
            </a:r>
            <a:r>
              <a:rPr lang="en-US" sz="2000" dirty="0"/>
              <a:t>as shown. The line of action of </a:t>
            </a:r>
            <a:r>
              <a:rPr lang="en-US" sz="2000" b="1" dirty="0"/>
              <a:t>F </a:t>
            </a:r>
            <a:r>
              <a:rPr lang="en-US" sz="2000" dirty="0"/>
              <a:t>passes through a point </a:t>
            </a:r>
            <a:r>
              <a:rPr lang="en-US" sz="2000" i="1" dirty="0"/>
              <a:t>A </a:t>
            </a:r>
            <a:r>
              <a:rPr lang="en-US" sz="2000" dirty="0"/>
              <a:t>whose coordinates are 3 m, 4 m, and 5 m. Determine (</a:t>
            </a:r>
            <a:r>
              <a:rPr lang="en-US" sz="2000" i="1" dirty="0"/>
              <a:t>a</a:t>
            </a:r>
            <a:r>
              <a:rPr lang="en-US" sz="2000" dirty="0"/>
              <a:t>) the </a:t>
            </a:r>
            <a:r>
              <a:rPr lang="en-US" sz="2000" i="1" dirty="0"/>
              <a:t>x</a:t>
            </a:r>
            <a:r>
              <a:rPr lang="en-US" sz="2000" dirty="0"/>
              <a:t>, </a:t>
            </a:r>
            <a:r>
              <a:rPr lang="en-US" sz="2000" i="1" dirty="0"/>
              <a:t>y</a:t>
            </a:r>
            <a:r>
              <a:rPr lang="en-US" sz="2000" dirty="0"/>
              <a:t>, and </a:t>
            </a:r>
            <a:r>
              <a:rPr lang="en-US" sz="2000" i="1" dirty="0"/>
              <a:t>z </a:t>
            </a:r>
            <a:r>
              <a:rPr lang="en-US" sz="2000" dirty="0"/>
              <a:t>scalar components of </a:t>
            </a:r>
            <a:r>
              <a:rPr lang="en-US" sz="2000" b="1" dirty="0"/>
              <a:t>F</a:t>
            </a:r>
            <a:r>
              <a:rPr lang="en-US" sz="2000" dirty="0"/>
              <a:t>, (</a:t>
            </a:r>
            <a:r>
              <a:rPr lang="en-US" sz="2000" i="1" dirty="0"/>
              <a:t>b</a:t>
            </a:r>
            <a:r>
              <a:rPr lang="en-US" sz="2000" dirty="0"/>
              <a:t>) the projection </a:t>
            </a:r>
            <a:r>
              <a:rPr lang="en-US" sz="2000" i="1" dirty="0" err="1"/>
              <a:t>F</a:t>
            </a:r>
            <a:r>
              <a:rPr lang="en-US" sz="2000" i="1" baseline="-25000" dirty="0" err="1"/>
              <a:t>xy</a:t>
            </a:r>
            <a:r>
              <a:rPr lang="en-US" sz="2000" i="1" dirty="0"/>
              <a:t> </a:t>
            </a:r>
            <a:r>
              <a:rPr lang="en-US" sz="2000" dirty="0"/>
              <a:t>of </a:t>
            </a:r>
            <a:r>
              <a:rPr lang="en-US" sz="2000" b="1" dirty="0"/>
              <a:t>F </a:t>
            </a:r>
            <a:r>
              <a:rPr lang="en-US" sz="2000" dirty="0"/>
              <a:t>on the </a:t>
            </a:r>
            <a:r>
              <a:rPr lang="en-US" sz="2000" i="1" dirty="0"/>
              <a:t>x-y </a:t>
            </a:r>
            <a:r>
              <a:rPr lang="en-US" sz="2000" dirty="0"/>
              <a:t>plane, and (</a:t>
            </a:r>
            <a:r>
              <a:rPr lang="en-US" sz="2000" i="1" dirty="0"/>
              <a:t>c</a:t>
            </a:r>
            <a:r>
              <a:rPr lang="en-US" sz="2000" dirty="0"/>
              <a:t>) the projection </a:t>
            </a:r>
            <a:r>
              <a:rPr lang="en-US" sz="2000" i="1" dirty="0"/>
              <a:t>F</a:t>
            </a:r>
            <a:r>
              <a:rPr lang="en-US" sz="2000" i="1" baseline="-25000" dirty="0"/>
              <a:t>OB</a:t>
            </a:r>
            <a:r>
              <a:rPr lang="en-US" sz="2000" i="1" dirty="0"/>
              <a:t> </a:t>
            </a:r>
            <a:r>
              <a:rPr lang="en-US" sz="2000" dirty="0"/>
              <a:t>of </a:t>
            </a:r>
            <a:r>
              <a:rPr lang="en-US" sz="2000" b="1" dirty="0"/>
              <a:t>F </a:t>
            </a:r>
            <a:r>
              <a:rPr lang="en-US" sz="2000" dirty="0"/>
              <a:t>along the line </a:t>
            </a:r>
            <a:r>
              <a:rPr lang="en-US" sz="2000" i="1" dirty="0"/>
              <a:t>OB</a:t>
            </a:r>
            <a:r>
              <a:rPr lang="en-US" sz="2000" dirty="0"/>
              <a: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159271"/>
            <a:ext cx="3657600" cy="3405553"/>
          </a:xfrm>
          <a:prstGeom prst="rect">
            <a:avLst/>
          </a:prstGeom>
        </p:spPr>
      </p:pic>
    </p:spTree>
    <p:extLst>
      <p:ext uri="{BB962C8B-B14F-4D97-AF65-F5344CB8AC3E}">
        <p14:creationId xmlns:p14="http://schemas.microsoft.com/office/powerpoint/2010/main" val="1501287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2/2 – Concurrent Forces (2 of 2)</a:t>
            </a:r>
          </a:p>
        </p:txBody>
      </p:sp>
      <p:sp>
        <p:nvSpPr>
          <p:cNvPr id="3" name="Content Placeholder 2"/>
          <p:cNvSpPr>
            <a:spLocks noGrp="1"/>
          </p:cNvSpPr>
          <p:nvPr>
            <p:ph idx="1"/>
          </p:nvPr>
        </p:nvSpPr>
        <p:spPr/>
        <p:txBody>
          <a:bodyPr/>
          <a:lstStyle/>
          <a:p>
            <a:r>
              <a:rPr lang="en-US" dirty="0"/>
              <a:t>Parallelogram Law of Vector Addition</a:t>
            </a:r>
          </a:p>
          <a:p>
            <a:endParaRPr lang="en-US" dirty="0"/>
          </a:p>
          <a:p>
            <a:endParaRPr lang="en-US" dirty="0"/>
          </a:p>
          <a:p>
            <a:endParaRPr lang="en-US" dirty="0"/>
          </a:p>
          <a:p>
            <a:r>
              <a:rPr lang="en-US" dirty="0"/>
              <a:t>Order of Addition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067800" y="1361588"/>
            <a:ext cx="2286000" cy="1680693"/>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6149" b="21803"/>
          <a:stretch/>
        </p:blipFill>
        <p:spPr>
          <a:xfrm>
            <a:off x="8937493" y="3725096"/>
            <a:ext cx="2416307" cy="2242270"/>
          </a:xfrm>
          <a:prstGeom prst="rect">
            <a:avLst/>
          </a:prstGeom>
        </p:spPr>
      </p:pic>
    </p:spTree>
    <p:extLst>
      <p:ext uri="{BB962C8B-B14F-4D97-AF65-F5344CB8AC3E}">
        <p14:creationId xmlns:p14="http://schemas.microsoft.com/office/powerpoint/2010/main" val="41997180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Sample Problem 2/10 (2 of 4)</a:t>
            </a:r>
          </a:p>
        </p:txBody>
      </p:sp>
      <p:sp>
        <p:nvSpPr>
          <p:cNvPr id="3" name="Content Placeholder 2"/>
          <p:cNvSpPr>
            <a:spLocks noGrp="1"/>
          </p:cNvSpPr>
          <p:nvPr>
            <p:ph idx="1"/>
          </p:nvPr>
        </p:nvSpPr>
        <p:spPr/>
        <p:txBody>
          <a:bodyPr/>
          <a:lstStyle/>
          <a:p>
            <a:r>
              <a:rPr lang="en-US" dirty="0"/>
              <a:t>Scalar Components of </a:t>
            </a:r>
            <a:r>
              <a:rPr lang="en-US" i="1" dirty="0"/>
              <a:t>F</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696200" y="1361588"/>
            <a:ext cx="3657600" cy="340555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2078037"/>
            <a:ext cx="5943600" cy="2297668"/>
          </a:xfrm>
          <a:prstGeom prst="rect">
            <a:avLst/>
          </a:prstGeom>
        </p:spPr>
      </p:pic>
      <p:pic>
        <p:nvPicPr>
          <p:cNvPr id="6" name="Picture 5"/>
          <p:cNvPicPr>
            <a:picLocks noChangeAspect="1"/>
          </p:cNvPicPr>
          <p:nvPr/>
        </p:nvPicPr>
        <p:blipFill>
          <a:blip r:embed="rId4"/>
          <a:stretch>
            <a:fillRect/>
          </a:stretch>
        </p:blipFill>
        <p:spPr>
          <a:xfrm>
            <a:off x="838200" y="5128924"/>
            <a:ext cx="5943600" cy="693980"/>
          </a:xfrm>
          <a:prstGeom prst="rect">
            <a:avLst/>
          </a:prstGeom>
        </p:spPr>
      </p:pic>
    </p:spTree>
    <p:extLst>
      <p:ext uri="{BB962C8B-B14F-4D97-AF65-F5344CB8AC3E}">
        <p14:creationId xmlns:p14="http://schemas.microsoft.com/office/powerpoint/2010/main" val="2737545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Sample Problem 2/10 (3 of 4)</a:t>
            </a:r>
          </a:p>
        </p:txBody>
      </p:sp>
      <p:sp>
        <p:nvSpPr>
          <p:cNvPr id="3" name="Content Placeholder 2"/>
          <p:cNvSpPr>
            <a:spLocks noGrp="1"/>
          </p:cNvSpPr>
          <p:nvPr>
            <p:ph idx="1"/>
          </p:nvPr>
        </p:nvSpPr>
        <p:spPr/>
        <p:txBody>
          <a:bodyPr/>
          <a:lstStyle/>
          <a:p>
            <a:r>
              <a:rPr lang="en-US" dirty="0"/>
              <a:t>Projection of </a:t>
            </a:r>
            <a:r>
              <a:rPr lang="en-US" i="1" dirty="0"/>
              <a:t>F</a:t>
            </a:r>
            <a:r>
              <a:rPr lang="en-US" dirty="0"/>
              <a:t> into the </a:t>
            </a:r>
            <a:r>
              <a:rPr lang="en-US" i="1" dirty="0"/>
              <a:t>x</a:t>
            </a:r>
            <a:r>
              <a:rPr lang="en-US" dirty="0"/>
              <a:t>-</a:t>
            </a:r>
            <a:r>
              <a:rPr lang="en-US" i="1" dirty="0"/>
              <a:t>y</a:t>
            </a:r>
            <a:r>
              <a:rPr lang="en-US" dirty="0"/>
              <a:t> Plane</a:t>
            </a: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838200" y="1979612"/>
            <a:ext cx="5943600" cy="1232622"/>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7880350" y="1361588"/>
            <a:ext cx="3473450" cy="3679793"/>
          </a:xfrm>
          <a:prstGeom prst="rect">
            <a:avLst/>
          </a:prstGeom>
        </p:spPr>
      </p:pic>
    </p:spTree>
    <p:extLst>
      <p:ext uri="{BB962C8B-B14F-4D97-AF65-F5344CB8AC3E}">
        <p14:creationId xmlns:p14="http://schemas.microsoft.com/office/powerpoint/2010/main" val="35123517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2/7 – Sample Problem 2/10 (4 of 4)</a:t>
            </a:r>
          </a:p>
        </p:txBody>
      </p:sp>
      <p:sp>
        <p:nvSpPr>
          <p:cNvPr id="3" name="Content Placeholder 2"/>
          <p:cNvSpPr>
            <a:spLocks noGrp="1"/>
          </p:cNvSpPr>
          <p:nvPr>
            <p:ph idx="1"/>
          </p:nvPr>
        </p:nvSpPr>
        <p:spPr/>
        <p:txBody>
          <a:bodyPr/>
          <a:lstStyle/>
          <a:p>
            <a:r>
              <a:rPr lang="en-US" dirty="0"/>
              <a:t>Projection of </a:t>
            </a:r>
            <a:r>
              <a:rPr lang="en-US" i="1" dirty="0"/>
              <a:t>F</a:t>
            </a:r>
            <a:r>
              <a:rPr lang="en-US" dirty="0"/>
              <a:t> onto Line </a:t>
            </a:r>
            <a:r>
              <a:rPr lang="en-US" i="1" dirty="0"/>
              <a:t>OB</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696200" y="1361588"/>
            <a:ext cx="3657600" cy="340555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1857376"/>
            <a:ext cx="5943600" cy="3801661"/>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5925364"/>
            <a:ext cx="5943600" cy="458490"/>
          </a:xfrm>
          <a:prstGeom prst="rect">
            <a:avLst/>
          </a:prstGeom>
        </p:spPr>
      </p:pic>
    </p:spTree>
    <p:extLst>
      <p:ext uri="{BB962C8B-B14F-4D97-AF65-F5344CB8AC3E}">
        <p14:creationId xmlns:p14="http://schemas.microsoft.com/office/powerpoint/2010/main" val="1483078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Moment and Couple (3D)</a:t>
            </a:r>
          </a:p>
        </p:txBody>
      </p:sp>
      <p:sp>
        <p:nvSpPr>
          <p:cNvPr id="3" name="Content Placeholder 2"/>
          <p:cNvSpPr>
            <a:spLocks noGrp="1"/>
          </p:cNvSpPr>
          <p:nvPr>
            <p:ph idx="1"/>
          </p:nvPr>
        </p:nvSpPr>
        <p:spPr/>
        <p:txBody>
          <a:bodyPr/>
          <a:lstStyle/>
          <a:p>
            <a:r>
              <a:rPr lang="en-US" dirty="0"/>
              <a:t>Moments in Three Dimensions</a:t>
            </a:r>
          </a:p>
          <a:p>
            <a:pPr lvl="1"/>
            <a:r>
              <a:rPr lang="en-US" dirty="0"/>
              <a:t>Operate Identically to Moments in Two Dimensions</a:t>
            </a:r>
          </a:p>
          <a:p>
            <a:pPr lvl="1"/>
            <a:r>
              <a:rPr lang="en-US" dirty="0"/>
              <a:t>More Complicated to Visualize</a:t>
            </a:r>
          </a:p>
          <a:p>
            <a:pPr lvl="1"/>
            <a:endParaRPr lang="en-US" dirty="0"/>
          </a:p>
          <a:p>
            <a:r>
              <a:rPr lang="en-US" dirty="0"/>
              <a:t>Scalar Approach:  </a:t>
            </a:r>
            <a:r>
              <a:rPr lang="en-US" i="1" dirty="0"/>
              <a:t>M</a:t>
            </a:r>
            <a:r>
              <a:rPr lang="en-US" i="1" baseline="-25000" dirty="0"/>
              <a:t>O</a:t>
            </a:r>
            <a:r>
              <a:rPr lang="en-US" dirty="0"/>
              <a:t> = </a:t>
            </a:r>
            <a:r>
              <a:rPr lang="en-US" i="1" dirty="0" err="1"/>
              <a:t>Fd</a:t>
            </a:r>
            <a:endParaRPr lang="en-US" dirty="0"/>
          </a:p>
          <a:p>
            <a:pPr lvl="1"/>
            <a:r>
              <a:rPr lang="en-US" dirty="0"/>
              <a:t>More Difficult to Accomplish</a:t>
            </a:r>
          </a:p>
          <a:p>
            <a:pPr lvl="1"/>
            <a:r>
              <a:rPr lang="en-US" dirty="0"/>
              <a:t>Lacks Sign Information</a:t>
            </a:r>
          </a:p>
          <a:p>
            <a:endParaRPr lang="en-US" dirty="0"/>
          </a:p>
          <a:p>
            <a:r>
              <a:rPr lang="en-US" dirty="0"/>
              <a:t>Vector Approach:  </a:t>
            </a:r>
            <a:r>
              <a:rPr lang="en-US" b="1" dirty="0"/>
              <a:t>M</a:t>
            </a:r>
            <a:r>
              <a:rPr lang="en-US" i="1" baseline="-25000" dirty="0"/>
              <a:t>O</a:t>
            </a:r>
            <a:r>
              <a:rPr lang="en-US" dirty="0"/>
              <a:t> = </a:t>
            </a:r>
            <a:r>
              <a:rPr lang="en-US" b="1" dirty="0"/>
              <a:t>r</a:t>
            </a:r>
            <a:r>
              <a:rPr lang="en-US" dirty="0"/>
              <a:t> </a:t>
            </a:r>
            <a:r>
              <a:rPr lang="en-US" b="1" dirty="0"/>
              <a:t>×</a:t>
            </a:r>
            <a:r>
              <a:rPr lang="en-US" dirty="0"/>
              <a:t> </a:t>
            </a:r>
            <a:r>
              <a:rPr lang="en-US" b="1" dirty="0"/>
              <a:t>F</a:t>
            </a:r>
          </a:p>
          <a:p>
            <a:pPr lvl="1"/>
            <a:r>
              <a:rPr lang="en-US" dirty="0"/>
              <a:t>Easy to Compute</a:t>
            </a:r>
          </a:p>
          <a:p>
            <a:pPr lvl="1"/>
            <a:r>
              <a:rPr lang="en-US" dirty="0"/>
              <a:t>Sign Information is Included Automatically</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3435555"/>
          </a:xfrm>
          <a:prstGeom prst="rect">
            <a:avLst/>
          </a:prstGeom>
        </p:spPr>
      </p:pic>
    </p:spTree>
    <p:extLst>
      <p:ext uri="{BB962C8B-B14F-4D97-AF65-F5344CB8AC3E}">
        <p14:creationId xmlns:p14="http://schemas.microsoft.com/office/powerpoint/2010/main" val="13373740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Right-Hand Rule Reminder</a:t>
            </a:r>
          </a:p>
        </p:txBody>
      </p:sp>
      <p:sp>
        <p:nvSpPr>
          <p:cNvPr id="3" name="Content Placeholder 2"/>
          <p:cNvSpPr>
            <a:spLocks noGrp="1"/>
          </p:cNvSpPr>
          <p:nvPr>
            <p:ph idx="1"/>
          </p:nvPr>
        </p:nvSpPr>
        <p:spPr/>
        <p:txBody>
          <a:bodyPr/>
          <a:lstStyle/>
          <a:p>
            <a:r>
              <a:rPr lang="en-US" dirty="0"/>
              <a:t>Direction and Sense of the Moment</a:t>
            </a:r>
          </a:p>
          <a:p>
            <a:pPr lvl="1">
              <a:spcAft>
                <a:spcPts val="1200"/>
              </a:spcAft>
            </a:pPr>
            <a:r>
              <a:rPr lang="en-US" dirty="0"/>
              <a:t>Established by Right-Hand Rule</a:t>
            </a:r>
          </a:p>
          <a:p>
            <a:pPr lvl="1">
              <a:spcAft>
                <a:spcPts val="1200"/>
              </a:spcAft>
            </a:pPr>
            <a:r>
              <a:rPr lang="en-US" dirty="0"/>
              <a:t>Perpendicular to the Plane which Contains </a:t>
            </a:r>
            <a:r>
              <a:rPr lang="en-US" b="1" dirty="0"/>
              <a:t>r</a:t>
            </a:r>
            <a:r>
              <a:rPr lang="en-US" dirty="0"/>
              <a:t> and </a:t>
            </a:r>
            <a:r>
              <a:rPr lang="en-US" b="1" dirty="0"/>
              <a:t>F</a:t>
            </a:r>
            <a:endParaRPr lang="en-US" dirty="0"/>
          </a:p>
          <a:p>
            <a:pPr lvl="1">
              <a:spcAft>
                <a:spcPts val="1200"/>
              </a:spcAft>
            </a:pPr>
            <a:r>
              <a:rPr lang="en-US" dirty="0"/>
              <a:t>Cross Product Order is Essential</a:t>
            </a:r>
          </a:p>
        </p:txBody>
      </p:sp>
      <p:pic>
        <p:nvPicPr>
          <p:cNvPr id="4" name="Picture 3"/>
          <p:cNvPicPr>
            <a:picLocks noChangeAspect="1"/>
          </p:cNvPicPr>
          <p:nvPr/>
        </p:nvPicPr>
        <p:blipFill>
          <a:blip r:embed="rId2"/>
          <a:stretch>
            <a:fillRect/>
          </a:stretch>
        </p:blipFill>
        <p:spPr>
          <a:xfrm>
            <a:off x="8839200" y="1361588"/>
            <a:ext cx="2514600" cy="2113006"/>
          </a:xfrm>
          <a:prstGeom prst="rect">
            <a:avLst/>
          </a:prstGeom>
        </p:spPr>
      </p:pic>
    </p:spTree>
    <p:extLst>
      <p:ext uri="{BB962C8B-B14F-4D97-AF65-F5344CB8AC3E}">
        <p14:creationId xmlns:p14="http://schemas.microsoft.com/office/powerpoint/2010/main" val="4116161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Cross Products (1 of 2)</a:t>
            </a:r>
          </a:p>
        </p:txBody>
      </p:sp>
      <p:sp>
        <p:nvSpPr>
          <p:cNvPr id="3" name="Content Placeholder 2"/>
          <p:cNvSpPr>
            <a:spLocks noGrp="1"/>
          </p:cNvSpPr>
          <p:nvPr>
            <p:ph idx="1"/>
          </p:nvPr>
        </p:nvSpPr>
        <p:spPr/>
        <p:txBody>
          <a:bodyPr/>
          <a:lstStyle/>
          <a:p>
            <a:r>
              <a:rPr lang="en-US" dirty="0"/>
              <a:t>Definitions and Illustration</a:t>
            </a:r>
          </a:p>
          <a:p>
            <a:endParaRPr lang="en-US" dirty="0"/>
          </a:p>
          <a:p>
            <a:endParaRPr lang="en-US" dirty="0"/>
          </a:p>
          <a:p>
            <a:endParaRPr lang="en-US" dirty="0"/>
          </a:p>
          <a:p>
            <a:r>
              <a:rPr lang="en-US" dirty="0"/>
              <a:t>Mathematical Features of the Cross Product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067800" y="1361588"/>
            <a:ext cx="2286000" cy="4387645"/>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211262" y="2084386"/>
            <a:ext cx="5639433" cy="685800"/>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1211262" y="2936388"/>
            <a:ext cx="1920239" cy="320040"/>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38200" y="4115047"/>
            <a:ext cx="6352310" cy="1968253"/>
          </a:xfrm>
          <a:prstGeom prst="rect">
            <a:avLst/>
          </a:prstGeom>
        </p:spPr>
      </p:pic>
    </p:spTree>
    <p:extLst>
      <p:ext uri="{BB962C8B-B14F-4D97-AF65-F5344CB8AC3E}">
        <p14:creationId xmlns:p14="http://schemas.microsoft.com/office/powerpoint/2010/main" val="2138127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Cross Products (2 of 2)</a:t>
            </a:r>
          </a:p>
        </p:txBody>
      </p:sp>
      <p:sp>
        <p:nvSpPr>
          <p:cNvPr id="3" name="Content Placeholder 2"/>
          <p:cNvSpPr>
            <a:spLocks noGrp="1"/>
          </p:cNvSpPr>
          <p:nvPr>
            <p:ph idx="1"/>
          </p:nvPr>
        </p:nvSpPr>
        <p:spPr/>
        <p:txBody>
          <a:bodyPr/>
          <a:lstStyle/>
          <a:p>
            <a:r>
              <a:rPr lang="en-US" dirty="0"/>
              <a:t>Calculation via Determinant</a:t>
            </a:r>
          </a:p>
        </p:txBody>
      </p:sp>
      <p:pic>
        <p:nvPicPr>
          <p:cNvPr id="4" name="Picture 3"/>
          <p:cNvPicPr>
            <a:picLocks noChangeAspect="1"/>
          </p:cNvPicPr>
          <p:nvPr/>
        </p:nvPicPr>
        <p:blipFill rotWithShape="1">
          <a:blip r:embed="rId2"/>
          <a:srcRect l="42377" t="33798" r="20026"/>
          <a:stretch/>
        </p:blipFill>
        <p:spPr>
          <a:xfrm>
            <a:off x="838200" y="1930401"/>
            <a:ext cx="2686050" cy="115034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4716462" y="2111870"/>
            <a:ext cx="6496934" cy="790079"/>
          </a:xfrm>
          <a:prstGeom prst="rect">
            <a:avLst/>
          </a:prstGeom>
        </p:spPr>
      </p:pic>
    </p:spTree>
    <p:extLst>
      <p:ext uri="{BB962C8B-B14F-4D97-AF65-F5344CB8AC3E}">
        <p14:creationId xmlns:p14="http://schemas.microsoft.com/office/powerpoint/2010/main" val="2266921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Moment made by a General Force</a:t>
            </a:r>
          </a:p>
        </p:txBody>
      </p:sp>
      <p:sp>
        <p:nvSpPr>
          <p:cNvPr id="3" name="Content Placeholder 2"/>
          <p:cNvSpPr>
            <a:spLocks noGrp="1"/>
          </p:cNvSpPr>
          <p:nvPr>
            <p:ph idx="1"/>
          </p:nvPr>
        </p:nvSpPr>
        <p:spPr/>
        <p:txBody>
          <a:bodyPr/>
          <a:lstStyle/>
          <a:p>
            <a:r>
              <a:rPr lang="en-US" dirty="0"/>
              <a:t>Vector Components of </a:t>
            </a:r>
            <a:r>
              <a:rPr lang="en-US" b="1" dirty="0"/>
              <a:t>M</a:t>
            </a:r>
            <a:r>
              <a:rPr lang="en-US" i="1" baseline="-25000" dirty="0"/>
              <a:t>O</a:t>
            </a:r>
            <a:r>
              <a:rPr lang="en-US" dirty="0"/>
              <a:t> = </a:t>
            </a:r>
            <a:r>
              <a:rPr lang="en-US" b="1" dirty="0"/>
              <a:t>r</a:t>
            </a:r>
            <a:r>
              <a:rPr lang="en-US" dirty="0"/>
              <a:t> </a:t>
            </a:r>
            <a:r>
              <a:rPr lang="en-US" b="1" dirty="0"/>
              <a:t>×</a:t>
            </a:r>
            <a:r>
              <a:rPr lang="en-US" dirty="0"/>
              <a:t> </a:t>
            </a:r>
            <a:r>
              <a:rPr lang="en-US" b="1" dirty="0"/>
              <a:t>F</a:t>
            </a:r>
          </a:p>
          <a:p>
            <a:endParaRPr lang="en-US" b="1" dirty="0"/>
          </a:p>
          <a:p>
            <a:endParaRPr lang="en-US" b="1" dirty="0"/>
          </a:p>
          <a:p>
            <a:endParaRPr lang="en-US" b="1" dirty="0"/>
          </a:p>
          <a:p>
            <a:endParaRPr lang="en-US" b="1" dirty="0"/>
          </a:p>
          <a:p>
            <a:endParaRPr lang="en-US" b="1" dirty="0"/>
          </a:p>
          <a:p>
            <a:r>
              <a:rPr lang="en-US" dirty="0"/>
              <a:t>Scalar Components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282282"/>
            <a:ext cx="5943600" cy="488783"/>
          </a:xfrm>
          <a:prstGeom prst="rect">
            <a:avLst/>
          </a:prstGeom>
        </p:spPr>
      </p:pic>
      <p:pic>
        <p:nvPicPr>
          <p:cNvPr id="5" name="Picture 4"/>
          <p:cNvPicPr>
            <a:picLocks noChangeAspect="1"/>
          </p:cNvPicPr>
          <p:nvPr/>
        </p:nvPicPr>
        <p:blipFill>
          <a:blip r:embed="rId3"/>
          <a:stretch>
            <a:fillRect/>
          </a:stretch>
        </p:blipFill>
        <p:spPr>
          <a:xfrm>
            <a:off x="838200" y="1839779"/>
            <a:ext cx="2286000" cy="1116281"/>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5004749"/>
            <a:ext cx="6400800" cy="411748"/>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7696200" y="1361588"/>
            <a:ext cx="3657600" cy="3811798"/>
          </a:xfrm>
          <a:prstGeom prst="rect">
            <a:avLst/>
          </a:prstGeom>
        </p:spPr>
      </p:pic>
    </p:spTree>
    <p:extLst>
      <p:ext uri="{BB962C8B-B14F-4D97-AF65-F5344CB8AC3E}">
        <p14:creationId xmlns:p14="http://schemas.microsoft.com/office/powerpoint/2010/main" val="626456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Moment about an Arbitrary Axis </a:t>
            </a:r>
          </a:p>
        </p:txBody>
      </p:sp>
      <p:sp>
        <p:nvSpPr>
          <p:cNvPr id="3" name="Content Placeholder 2"/>
          <p:cNvSpPr>
            <a:spLocks noGrp="1"/>
          </p:cNvSpPr>
          <p:nvPr>
            <p:ph idx="1"/>
          </p:nvPr>
        </p:nvSpPr>
        <p:spPr>
          <a:xfrm>
            <a:off x="838200" y="1361588"/>
            <a:ext cx="7410450" cy="5445612"/>
          </a:xfrm>
        </p:spPr>
        <p:txBody>
          <a:bodyPr>
            <a:normAutofit fontScale="92500"/>
          </a:bodyPr>
          <a:lstStyle/>
          <a:p>
            <a:r>
              <a:rPr lang="en-US" dirty="0"/>
              <a:t>Illustration</a:t>
            </a:r>
          </a:p>
          <a:p>
            <a:endParaRPr lang="en-US" dirty="0"/>
          </a:p>
          <a:p>
            <a:r>
              <a:rPr lang="en-US" dirty="0"/>
              <a:t>Scalar Expression of the Moment about an Axis, </a:t>
            </a:r>
            <a:r>
              <a:rPr lang="en-US" i="1" dirty="0"/>
              <a:t>M</a:t>
            </a:r>
            <a:r>
              <a:rPr lang="el-GR" i="1" baseline="-25000" dirty="0"/>
              <a:t>λ</a:t>
            </a:r>
            <a:endParaRPr lang="en-US" i="1" baseline="-25000" dirty="0"/>
          </a:p>
          <a:p>
            <a:pPr marL="571500" lvl="1" indent="-342900">
              <a:buFont typeface="+mj-lt"/>
              <a:buAutoNum type="arabicPeriod"/>
            </a:pPr>
            <a:r>
              <a:rPr lang="en-US" dirty="0"/>
              <a:t>Write the force as a vector.</a:t>
            </a:r>
          </a:p>
          <a:p>
            <a:pPr marL="571500" lvl="1" indent="-342900">
              <a:buFont typeface="+mj-lt"/>
              <a:buAutoNum type="arabicPeriod"/>
            </a:pPr>
            <a:r>
              <a:rPr lang="en-US" dirty="0"/>
              <a:t>Write a position vector from any point on the axis to any point on the line of action of the force.</a:t>
            </a:r>
          </a:p>
          <a:p>
            <a:pPr marL="571500" lvl="1" indent="-342900">
              <a:buFont typeface="+mj-lt"/>
              <a:buAutoNum type="arabicPeriod"/>
            </a:pPr>
            <a:r>
              <a:rPr lang="en-US" dirty="0"/>
              <a:t>Compute the moment of the force about the point.</a:t>
            </a:r>
          </a:p>
          <a:p>
            <a:pPr marL="571500" lvl="1" indent="-342900">
              <a:buFont typeface="+mj-lt"/>
              <a:buAutoNum type="arabicPeriod"/>
            </a:pPr>
            <a:r>
              <a:rPr lang="en-US" dirty="0"/>
              <a:t>Write a unit vector in the direction of the axis.</a:t>
            </a:r>
          </a:p>
          <a:p>
            <a:pPr marL="971550" lvl="1" indent="-514350">
              <a:buFont typeface="+mj-lt"/>
              <a:buAutoNum type="arabicPeriod"/>
            </a:pPr>
            <a:endParaRPr lang="en-US" dirty="0"/>
          </a:p>
          <a:p>
            <a:r>
              <a:rPr lang="en-US" dirty="0"/>
              <a:t>Vector Expression of the Moment about an Axis, </a:t>
            </a:r>
            <a:r>
              <a:rPr lang="en-US" b="1" dirty="0"/>
              <a:t>M</a:t>
            </a:r>
            <a:r>
              <a:rPr lang="el-GR" i="1" baseline="-25000" dirty="0"/>
              <a:t>λ</a:t>
            </a:r>
            <a:endParaRPr lang="en-US" dirty="0"/>
          </a:p>
          <a:p>
            <a:pPr marL="571500" lvl="1" indent="-342900">
              <a:buFont typeface="+mj-lt"/>
              <a:buAutoNum type="arabicPeriod"/>
            </a:pPr>
            <a:r>
              <a:rPr lang="en-US" dirty="0"/>
              <a:t>Write the scalar expression of the moment about the axis.</a:t>
            </a:r>
          </a:p>
          <a:p>
            <a:pPr marL="571500" lvl="1" indent="-342900">
              <a:buFont typeface="+mj-lt"/>
              <a:buAutoNum type="arabicPeriod"/>
            </a:pPr>
            <a:r>
              <a:rPr lang="en-US" dirty="0"/>
              <a:t>Multiply the scalar expression of the moment about the axis by the unit vector in the direction of the axis.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3089659"/>
          </a:xfrm>
          <a:prstGeom prst="rect">
            <a:avLst/>
          </a:prstGeom>
        </p:spPr>
      </p:pic>
    </p:spTree>
    <p:extLst>
      <p:ext uri="{BB962C8B-B14F-4D97-AF65-F5344CB8AC3E}">
        <p14:creationId xmlns:p14="http://schemas.microsoft.com/office/powerpoint/2010/main" val="1556054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a:t>
            </a:r>
            <a:r>
              <a:rPr lang="en-US" dirty="0" err="1"/>
              <a:t>Varignon’s</a:t>
            </a:r>
            <a:r>
              <a:rPr lang="en-US" dirty="0"/>
              <a:t> Theorem in Three Dimensions</a:t>
            </a:r>
          </a:p>
        </p:txBody>
      </p:sp>
      <p:sp>
        <p:nvSpPr>
          <p:cNvPr id="3" name="Content Placeholder 2"/>
          <p:cNvSpPr>
            <a:spLocks noGrp="1"/>
          </p:cNvSpPr>
          <p:nvPr>
            <p:ph idx="1"/>
          </p:nvPr>
        </p:nvSpPr>
        <p:spPr/>
        <p:txBody>
          <a:bodyPr/>
          <a:lstStyle/>
          <a:p>
            <a:r>
              <a:rPr lang="en-US" dirty="0"/>
              <a:t>Illustration</a:t>
            </a:r>
          </a:p>
          <a:p>
            <a:endParaRPr lang="en-US" dirty="0"/>
          </a:p>
          <a:p>
            <a:endParaRPr lang="en-US" dirty="0"/>
          </a:p>
          <a:p>
            <a:r>
              <a:rPr lang="en-US" dirty="0"/>
              <a:t>Mathematics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050055"/>
          </a:xfrm>
          <a:prstGeom prst="rect">
            <a:avLst/>
          </a:prstGeom>
        </p:spPr>
      </p:pic>
      <p:pic>
        <p:nvPicPr>
          <p:cNvPr id="5" name="Picture 4"/>
          <p:cNvPicPr>
            <a:picLocks noChangeAspect="1"/>
          </p:cNvPicPr>
          <p:nvPr/>
        </p:nvPicPr>
        <p:blipFill>
          <a:blip r:embed="rId3"/>
          <a:stretch>
            <a:fillRect/>
          </a:stretch>
        </p:blipFill>
        <p:spPr>
          <a:xfrm>
            <a:off x="838200" y="3583094"/>
            <a:ext cx="2628900" cy="536390"/>
          </a:xfrm>
          <a:prstGeom prst="rect">
            <a:avLst/>
          </a:prstGeom>
        </p:spPr>
      </p:pic>
    </p:spTree>
    <p:extLst>
      <p:ext uri="{BB962C8B-B14F-4D97-AF65-F5344CB8AC3E}">
        <p14:creationId xmlns:p14="http://schemas.microsoft.com/office/powerpoint/2010/main" val="2895967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2/2 – Vector Components</a:t>
            </a:r>
          </a:p>
        </p:txBody>
      </p:sp>
      <p:sp>
        <p:nvSpPr>
          <p:cNvPr id="3" name="Content Placeholder 2"/>
          <p:cNvSpPr>
            <a:spLocks noGrp="1"/>
          </p:cNvSpPr>
          <p:nvPr>
            <p:ph idx="1"/>
          </p:nvPr>
        </p:nvSpPr>
        <p:spPr/>
        <p:txBody>
          <a:bodyPr/>
          <a:lstStyle/>
          <a:p>
            <a:r>
              <a:rPr lang="en-US" dirty="0"/>
              <a:t>Vector Components:  </a:t>
            </a:r>
            <a:r>
              <a:rPr lang="en-US" b="1" dirty="0"/>
              <a:t>F</a:t>
            </a:r>
            <a:r>
              <a:rPr lang="en-US" baseline="-25000" dirty="0"/>
              <a:t>1</a:t>
            </a:r>
            <a:r>
              <a:rPr lang="en-US" dirty="0"/>
              <a:t> and </a:t>
            </a:r>
            <a:r>
              <a:rPr lang="en-US" b="1" dirty="0"/>
              <a:t>F</a:t>
            </a:r>
            <a:r>
              <a:rPr lang="en-US" baseline="-25000" dirty="0"/>
              <a:t>2</a:t>
            </a:r>
          </a:p>
          <a:p>
            <a:pPr lvl="1"/>
            <a:r>
              <a:rPr lang="en-US" dirty="0"/>
              <a:t>Obey the Parallelogram Law of Addition</a:t>
            </a:r>
          </a:p>
          <a:p>
            <a:pPr lvl="1"/>
            <a:r>
              <a:rPr lang="en-US" dirty="0"/>
              <a:t>Directed along the Axes of Choice</a:t>
            </a:r>
          </a:p>
          <a:p>
            <a:endParaRPr lang="en-US" dirty="0"/>
          </a:p>
          <a:p>
            <a:endParaRPr lang="en-US" dirty="0"/>
          </a:p>
          <a:p>
            <a:r>
              <a:rPr lang="en-US" dirty="0"/>
              <a:t>Vector Projections:  </a:t>
            </a:r>
            <a:r>
              <a:rPr lang="en-US" b="1" dirty="0"/>
              <a:t>F</a:t>
            </a:r>
            <a:r>
              <a:rPr lang="en-US" i="1" baseline="-25000" dirty="0"/>
              <a:t>a</a:t>
            </a:r>
            <a:r>
              <a:rPr lang="en-US" dirty="0"/>
              <a:t> and </a:t>
            </a:r>
            <a:r>
              <a:rPr lang="en-US" b="1" dirty="0"/>
              <a:t>F</a:t>
            </a:r>
            <a:r>
              <a:rPr lang="en-US" i="1" baseline="-25000" dirty="0"/>
              <a:t>b</a:t>
            </a:r>
            <a:endParaRPr lang="en-US" i="1" dirty="0"/>
          </a:p>
          <a:p>
            <a:pPr lvl="1"/>
            <a:r>
              <a:rPr lang="en-US" dirty="0"/>
              <a:t>Do not obey the Parallelogram Law of Addition</a:t>
            </a:r>
          </a:p>
          <a:p>
            <a:pPr lvl="1"/>
            <a:r>
              <a:rPr lang="en-US" dirty="0"/>
              <a:t>Directed along the Axes of Choice</a:t>
            </a:r>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8659091" y="1361588"/>
            <a:ext cx="2694709" cy="2264838"/>
          </a:xfrm>
          <a:prstGeom prst="rect">
            <a:avLst/>
          </a:prstGeom>
        </p:spPr>
      </p:pic>
    </p:spTree>
    <p:extLst>
      <p:ext uri="{BB962C8B-B14F-4D97-AF65-F5344CB8AC3E}">
        <p14:creationId xmlns:p14="http://schemas.microsoft.com/office/powerpoint/2010/main" val="21056955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Couples in Three Dimensions (1 of 3)</a:t>
            </a:r>
          </a:p>
        </p:txBody>
      </p:sp>
      <p:sp>
        <p:nvSpPr>
          <p:cNvPr id="3" name="Content Placeholder 2"/>
          <p:cNvSpPr>
            <a:spLocks noGrp="1"/>
          </p:cNvSpPr>
          <p:nvPr>
            <p:ph idx="1"/>
          </p:nvPr>
        </p:nvSpPr>
        <p:spPr/>
        <p:txBody>
          <a:bodyPr/>
          <a:lstStyle/>
          <a:p>
            <a:r>
              <a:rPr lang="en-US" dirty="0"/>
              <a:t>Illustration</a:t>
            </a:r>
          </a:p>
          <a:p>
            <a:endParaRPr lang="en-US" dirty="0"/>
          </a:p>
          <a:p>
            <a:endParaRPr lang="en-US" dirty="0"/>
          </a:p>
          <a:p>
            <a:r>
              <a:rPr lang="en-US" dirty="0"/>
              <a:t>Mathematics</a:t>
            </a:r>
          </a:p>
          <a:p>
            <a:pPr marL="914400" lvl="2" indent="0">
              <a:buNone/>
            </a:pPr>
            <a:r>
              <a:rPr lang="en-US" b="1" dirty="0"/>
              <a:t>M</a:t>
            </a:r>
            <a:r>
              <a:rPr lang="en-US" i="1" baseline="-25000" dirty="0"/>
              <a:t>O</a:t>
            </a:r>
            <a:r>
              <a:rPr lang="en-US" b="1" dirty="0"/>
              <a:t> = </a:t>
            </a:r>
            <a:r>
              <a:rPr lang="en-US" b="1" dirty="0" err="1"/>
              <a:t>r</a:t>
            </a:r>
            <a:r>
              <a:rPr lang="en-US" i="1" baseline="-25000" dirty="0" err="1"/>
              <a:t>A</a:t>
            </a:r>
            <a:r>
              <a:rPr lang="en-US" b="1" dirty="0"/>
              <a:t> × F </a:t>
            </a:r>
            <a:r>
              <a:rPr lang="en-US" dirty="0"/>
              <a:t>+</a:t>
            </a:r>
            <a:r>
              <a:rPr lang="en-US" b="1" dirty="0"/>
              <a:t> </a:t>
            </a:r>
            <a:r>
              <a:rPr lang="en-US" b="1" dirty="0" err="1"/>
              <a:t>r</a:t>
            </a:r>
            <a:r>
              <a:rPr lang="en-US" i="1" baseline="-25000" dirty="0" err="1"/>
              <a:t>B</a:t>
            </a:r>
            <a:r>
              <a:rPr lang="en-US" b="1" dirty="0"/>
              <a:t> × </a:t>
            </a:r>
            <a:r>
              <a:rPr lang="en-US" dirty="0"/>
              <a:t>(-</a:t>
            </a:r>
            <a:r>
              <a:rPr lang="en-US" b="1" dirty="0"/>
              <a:t>F</a:t>
            </a:r>
            <a:r>
              <a:rPr lang="en-US" dirty="0"/>
              <a:t>)</a:t>
            </a:r>
            <a:r>
              <a:rPr lang="en-US" b="1" dirty="0"/>
              <a:t> </a:t>
            </a:r>
            <a:r>
              <a:rPr lang="en-US" dirty="0"/>
              <a:t>=</a:t>
            </a:r>
            <a:r>
              <a:rPr lang="en-US" b="1" dirty="0"/>
              <a:t> </a:t>
            </a:r>
            <a:r>
              <a:rPr lang="en-US" dirty="0"/>
              <a:t>(</a:t>
            </a:r>
            <a:r>
              <a:rPr lang="en-US" b="1" dirty="0" err="1"/>
              <a:t>r</a:t>
            </a:r>
            <a:r>
              <a:rPr lang="en-US" i="1" baseline="-25000" dirty="0" err="1"/>
              <a:t>A</a:t>
            </a:r>
            <a:r>
              <a:rPr lang="en-US" i="1" dirty="0"/>
              <a:t> </a:t>
            </a:r>
            <a:r>
              <a:rPr lang="en-US" dirty="0"/>
              <a:t>-</a:t>
            </a:r>
            <a:r>
              <a:rPr lang="en-US" b="1" dirty="0"/>
              <a:t> </a:t>
            </a:r>
            <a:r>
              <a:rPr lang="en-US" b="1" dirty="0" err="1"/>
              <a:t>r</a:t>
            </a:r>
            <a:r>
              <a:rPr lang="en-US" i="1" baseline="-25000" dirty="0" err="1"/>
              <a:t>B</a:t>
            </a:r>
            <a:r>
              <a:rPr lang="en-US" dirty="0"/>
              <a:t>)</a:t>
            </a:r>
            <a:r>
              <a:rPr lang="en-US" b="1" dirty="0"/>
              <a:t> × F </a:t>
            </a:r>
            <a:r>
              <a:rPr lang="en-US" dirty="0"/>
              <a:t>=</a:t>
            </a:r>
            <a:r>
              <a:rPr lang="en-US" b="1" dirty="0"/>
              <a:t> r × F</a:t>
            </a:r>
            <a:endParaRPr lang="en-US" dirty="0"/>
          </a:p>
          <a:p>
            <a:pPr marL="0" indent="0">
              <a:buNone/>
            </a:pPr>
            <a:endParaRPr lang="en-US" dirty="0"/>
          </a:p>
          <a:p>
            <a:r>
              <a:rPr lang="en-US" dirty="0"/>
              <a:t>Comments about Couples</a:t>
            </a:r>
          </a:p>
          <a:p>
            <a:pPr lvl="1"/>
            <a:r>
              <a:rPr lang="en-US" sz="2000" dirty="0"/>
              <a:t>Couples are free vectors.</a:t>
            </a:r>
          </a:p>
          <a:p>
            <a:pPr lvl="1"/>
            <a:r>
              <a:rPr lang="en-US" sz="2000" dirty="0"/>
              <a:t>You can simply compute the moment of one of the forces about any point on the line of action of the other force.</a:t>
            </a:r>
          </a:p>
          <a:p>
            <a:pPr lvl="1"/>
            <a:r>
              <a:rPr lang="en-US" sz="2000" dirty="0"/>
              <a:t>Couple vectors obey all of the corresponding mathematical rules which govern vector quantities.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886286"/>
          </a:xfrm>
          <a:prstGeom prst="rect">
            <a:avLst/>
          </a:prstGeom>
        </p:spPr>
      </p:pic>
    </p:spTree>
    <p:extLst>
      <p:ext uri="{BB962C8B-B14F-4D97-AF65-F5344CB8AC3E}">
        <p14:creationId xmlns:p14="http://schemas.microsoft.com/office/powerpoint/2010/main" val="1903294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Couples in Three Dimensions (2 of 3)</a:t>
            </a:r>
          </a:p>
        </p:txBody>
      </p:sp>
      <p:sp>
        <p:nvSpPr>
          <p:cNvPr id="3" name="Content Placeholder 2"/>
          <p:cNvSpPr>
            <a:spLocks noGrp="1"/>
          </p:cNvSpPr>
          <p:nvPr>
            <p:ph idx="1"/>
          </p:nvPr>
        </p:nvSpPr>
        <p:spPr/>
        <p:txBody>
          <a:bodyPr/>
          <a:lstStyle/>
          <a:p>
            <a:r>
              <a:rPr lang="en-US" dirty="0"/>
              <a:t>Adding Couples</a:t>
            </a:r>
          </a:p>
          <a:p>
            <a:pPr lvl="1"/>
            <a:r>
              <a:rPr lang="en-US" dirty="0"/>
              <a:t>Couples add with the Parallelogram Rule of Vector Addition</a:t>
            </a:r>
          </a:p>
          <a:p>
            <a:endParaRPr lang="en-US"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574438"/>
            <a:ext cx="4572000" cy="2477768"/>
          </a:xfrm>
          <a:prstGeom prst="rect">
            <a:avLst/>
          </a:prstGeom>
        </p:spPr>
      </p:pic>
    </p:spTree>
    <p:extLst>
      <p:ext uri="{BB962C8B-B14F-4D97-AF65-F5344CB8AC3E}">
        <p14:creationId xmlns:p14="http://schemas.microsoft.com/office/powerpoint/2010/main" val="115327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Force-Couple Systems</a:t>
            </a:r>
          </a:p>
        </p:txBody>
      </p:sp>
      <p:sp>
        <p:nvSpPr>
          <p:cNvPr id="3" name="Content Placeholder 2"/>
          <p:cNvSpPr>
            <a:spLocks noGrp="1"/>
          </p:cNvSpPr>
          <p:nvPr>
            <p:ph idx="1"/>
          </p:nvPr>
        </p:nvSpPr>
        <p:spPr>
          <a:xfrm>
            <a:off x="838200" y="1361588"/>
            <a:ext cx="10515600" cy="5451962"/>
          </a:xfrm>
        </p:spPr>
        <p:txBody>
          <a:bodyPr>
            <a:normAutofit lnSpcReduction="10000"/>
          </a:bodyPr>
          <a:lstStyle/>
          <a:p>
            <a:r>
              <a:rPr lang="en-US" dirty="0"/>
              <a:t>Illustration of the Process</a:t>
            </a:r>
          </a:p>
          <a:p>
            <a:endParaRPr lang="en-US" dirty="0"/>
          </a:p>
          <a:p>
            <a:pPr lvl="1"/>
            <a:endParaRPr lang="en-US" dirty="0"/>
          </a:p>
          <a:p>
            <a:endParaRPr lang="en-US" dirty="0"/>
          </a:p>
          <a:p>
            <a:r>
              <a:rPr lang="en-US" dirty="0"/>
              <a:t>Steps to Create a Force-Couple System</a:t>
            </a:r>
          </a:p>
          <a:p>
            <a:pPr marL="914400" lvl="1" indent="-457200">
              <a:buFont typeface="+mj-lt"/>
              <a:buAutoNum type="arabicPeriod"/>
            </a:pPr>
            <a:r>
              <a:rPr lang="en-US" dirty="0"/>
              <a:t>Write the force as a vector.</a:t>
            </a:r>
          </a:p>
          <a:p>
            <a:pPr marL="914400" lvl="1" indent="-457200">
              <a:buFont typeface="+mj-lt"/>
              <a:buAutoNum type="arabicPeriod"/>
            </a:pPr>
            <a:r>
              <a:rPr lang="en-US" dirty="0"/>
              <a:t>Compute the moment or couple which the force creates about the point.</a:t>
            </a:r>
          </a:p>
          <a:p>
            <a:pPr marL="914400" lvl="1" indent="-457200">
              <a:buFont typeface="+mj-lt"/>
              <a:buAutoNum type="arabicPeriod"/>
            </a:pPr>
            <a:r>
              <a:rPr lang="en-US" dirty="0"/>
              <a:t>Redraw the force acting at the new location.</a:t>
            </a:r>
          </a:p>
          <a:p>
            <a:pPr marL="914400" lvl="1" indent="-457200">
              <a:buFont typeface="+mj-lt"/>
              <a:buAutoNum type="arabicPeriod"/>
            </a:pPr>
            <a:r>
              <a:rPr lang="en-US" dirty="0"/>
              <a:t>Sketch the couple acting at the new location.</a:t>
            </a:r>
          </a:p>
          <a:p>
            <a:r>
              <a:rPr lang="en-US" dirty="0"/>
              <a:t>Important Reminder</a:t>
            </a:r>
          </a:p>
          <a:p>
            <a:pPr lvl="1"/>
            <a:r>
              <a:rPr lang="en-US" dirty="0"/>
              <a:t>As with two-dimensional force-couple systems, the force-couple system has the same effect on the body which the original force had.  It is simply a different way to visualize the effect of the force acting at a new location.</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6324600" y="1272688"/>
            <a:ext cx="5029200" cy="2118464"/>
          </a:xfrm>
          <a:prstGeom prst="rect">
            <a:avLst/>
          </a:prstGeom>
        </p:spPr>
      </p:pic>
    </p:spTree>
    <p:extLst>
      <p:ext uri="{BB962C8B-B14F-4D97-AF65-F5344CB8AC3E}">
        <p14:creationId xmlns:p14="http://schemas.microsoft.com/office/powerpoint/2010/main" val="39348284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2/11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moment of force </a:t>
            </a:r>
            <a:r>
              <a:rPr lang="en-US" sz="2000" b="1" dirty="0"/>
              <a:t>F </a:t>
            </a:r>
            <a:r>
              <a:rPr lang="en-US" sz="2000" dirty="0"/>
              <a:t>about point </a:t>
            </a:r>
            <a:r>
              <a:rPr lang="en-US" sz="2000" i="1" dirty="0"/>
              <a:t>O </a:t>
            </a:r>
            <a:r>
              <a:rPr lang="en-US" sz="2000" dirty="0"/>
              <a:t>(</a:t>
            </a:r>
            <a:r>
              <a:rPr lang="en-US" sz="2000" i="1" dirty="0"/>
              <a:t>a</a:t>
            </a:r>
            <a:r>
              <a:rPr lang="en-US" sz="2000" dirty="0"/>
              <a:t>) by inspection and (</a:t>
            </a:r>
            <a:r>
              <a:rPr lang="en-US" sz="2000" i="1" dirty="0"/>
              <a:t>b</a:t>
            </a:r>
            <a:r>
              <a:rPr lang="en-US" sz="2000" dirty="0"/>
              <a:t>) by the formal cross-product definition </a:t>
            </a:r>
            <a:r>
              <a:rPr lang="en-US" sz="2000" b="1" dirty="0"/>
              <a:t>M</a:t>
            </a:r>
            <a:r>
              <a:rPr lang="en-US" sz="2000" i="1" baseline="-25000" dirty="0"/>
              <a:t>O</a:t>
            </a:r>
            <a:r>
              <a:rPr lang="en-US" sz="2000" i="1" dirty="0"/>
              <a:t> </a:t>
            </a:r>
            <a:r>
              <a:rPr lang="en-US" sz="2000" dirty="0"/>
              <a:t>= </a:t>
            </a:r>
            <a:r>
              <a:rPr lang="en-US" sz="2000" b="1" dirty="0"/>
              <a:t>r × F</a:t>
            </a:r>
            <a:r>
              <a:rPr lang="en-US" sz="2000" dirty="0"/>
              <a:t>.</a:t>
            </a:r>
          </a:p>
          <a:p>
            <a:pPr marL="457200" lvl="1" indent="0">
              <a:buNone/>
            </a:pPr>
            <a:endParaRPr lang="en-US" sz="2000" dirty="0"/>
          </a:p>
          <a:p>
            <a:pPr marL="457200" lvl="1" indent="0">
              <a:buNone/>
            </a:pPr>
            <a:endParaRPr lang="en-US" sz="20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671762"/>
            <a:ext cx="3200400" cy="2765283"/>
          </a:xfrm>
          <a:prstGeom prst="rect">
            <a:avLst/>
          </a:prstGeom>
        </p:spPr>
      </p:pic>
    </p:spTree>
    <p:extLst>
      <p:ext uri="{BB962C8B-B14F-4D97-AF65-F5344CB8AC3E}">
        <p14:creationId xmlns:p14="http://schemas.microsoft.com/office/powerpoint/2010/main" val="3919105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2/11 (2 of 2)</a:t>
            </a:r>
          </a:p>
        </p:txBody>
      </p:sp>
      <p:sp>
        <p:nvSpPr>
          <p:cNvPr id="3" name="Content Placeholder 2"/>
          <p:cNvSpPr>
            <a:spLocks noGrp="1"/>
          </p:cNvSpPr>
          <p:nvPr>
            <p:ph idx="1"/>
          </p:nvPr>
        </p:nvSpPr>
        <p:spPr/>
        <p:txBody>
          <a:bodyPr/>
          <a:lstStyle/>
          <a:p>
            <a:r>
              <a:rPr lang="en-US" dirty="0"/>
              <a:t>Solution by Inspection</a:t>
            </a:r>
          </a:p>
          <a:p>
            <a:endParaRPr lang="en-US" dirty="0"/>
          </a:p>
          <a:p>
            <a:endParaRPr lang="en-US" dirty="0"/>
          </a:p>
          <a:p>
            <a:endParaRPr lang="en-US" dirty="0"/>
          </a:p>
          <a:p>
            <a:r>
              <a:rPr lang="en-US" dirty="0"/>
              <a:t>Solution by Cross Product</a:t>
            </a:r>
          </a:p>
          <a:p>
            <a:pPr marL="457200" lvl="1" indent="0">
              <a:buNone/>
            </a:pPr>
            <a:endParaRPr lang="en-US" sz="2000" dirty="0"/>
          </a:p>
          <a:p>
            <a:pPr marL="457200" lvl="1" indent="0">
              <a:buNone/>
            </a:pPr>
            <a:endParaRPr lang="en-US" sz="2000"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38200" y="2109787"/>
            <a:ext cx="5943600" cy="274492"/>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38200" y="4005885"/>
            <a:ext cx="5943600" cy="638798"/>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38200" y="5310424"/>
            <a:ext cx="5943600" cy="674016"/>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blip>
          <a:stretch>
            <a:fillRect/>
          </a:stretch>
        </p:blipFill>
        <p:spPr>
          <a:xfrm>
            <a:off x="8153400" y="1361588"/>
            <a:ext cx="3200400" cy="2740768"/>
          </a:xfrm>
          <a:prstGeom prst="rect">
            <a:avLst/>
          </a:prstGeom>
        </p:spPr>
      </p:pic>
    </p:spTree>
    <p:extLst>
      <p:ext uri="{BB962C8B-B14F-4D97-AF65-F5344CB8AC3E}">
        <p14:creationId xmlns:p14="http://schemas.microsoft.com/office/powerpoint/2010/main" val="767117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2/12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turnbuckle is tightened until the tension in cable </a:t>
            </a:r>
            <a:r>
              <a:rPr lang="en-US" sz="2000" i="1" dirty="0"/>
              <a:t>AB </a:t>
            </a:r>
            <a:r>
              <a:rPr lang="en-US" sz="2000" dirty="0"/>
              <a:t>is 2.4 </a:t>
            </a:r>
            <a:r>
              <a:rPr lang="en-US" sz="2000" dirty="0" err="1"/>
              <a:t>kN.</a:t>
            </a:r>
            <a:r>
              <a:rPr lang="en-US" sz="2000" dirty="0"/>
              <a:t> Determine the moment about point </a:t>
            </a:r>
            <a:r>
              <a:rPr lang="en-US" sz="2000" i="1" dirty="0"/>
              <a:t>O </a:t>
            </a:r>
            <a:r>
              <a:rPr lang="en-US" sz="2000" dirty="0"/>
              <a:t>of the cable force acting on point </a:t>
            </a:r>
            <a:r>
              <a:rPr lang="en-US" sz="2000" i="1" dirty="0"/>
              <a:t>A </a:t>
            </a:r>
            <a:r>
              <a:rPr lang="en-US" sz="2000" dirty="0"/>
              <a:t>and the magnitude of this moment.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716213"/>
            <a:ext cx="2743200" cy="3366917"/>
          </a:xfrm>
          <a:prstGeom prst="rect">
            <a:avLst/>
          </a:prstGeom>
        </p:spPr>
      </p:pic>
    </p:spTree>
    <p:extLst>
      <p:ext uri="{BB962C8B-B14F-4D97-AF65-F5344CB8AC3E}">
        <p14:creationId xmlns:p14="http://schemas.microsoft.com/office/powerpoint/2010/main" val="2658250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2/12 (2 of 2)</a:t>
            </a:r>
          </a:p>
        </p:txBody>
      </p:sp>
      <p:sp>
        <p:nvSpPr>
          <p:cNvPr id="3" name="Content Placeholder 2"/>
          <p:cNvSpPr>
            <a:spLocks noGrp="1"/>
          </p:cNvSpPr>
          <p:nvPr>
            <p:ph idx="1"/>
          </p:nvPr>
        </p:nvSpPr>
        <p:spPr/>
        <p:txBody>
          <a:bodyPr/>
          <a:lstStyle/>
          <a:p>
            <a:r>
              <a:rPr lang="en-US" dirty="0"/>
              <a:t>Tension Vector</a:t>
            </a:r>
          </a:p>
          <a:p>
            <a:endParaRPr lang="en-US" dirty="0"/>
          </a:p>
          <a:p>
            <a:endParaRPr lang="en-US" dirty="0"/>
          </a:p>
          <a:p>
            <a:r>
              <a:rPr lang="en-US" dirty="0"/>
              <a:t>Moment about Point </a:t>
            </a:r>
            <a:r>
              <a:rPr lang="en-US" i="1" dirty="0"/>
              <a:t>O</a:t>
            </a:r>
            <a:endParaRPr lang="en-US" dirty="0"/>
          </a:p>
          <a:p>
            <a:endParaRPr lang="en-US" dirty="0"/>
          </a:p>
          <a:p>
            <a:endParaRPr lang="en-US" dirty="0"/>
          </a:p>
          <a:p>
            <a:r>
              <a:rPr lang="en-US" dirty="0"/>
              <a:t>Magnitude of the Moment</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3898792"/>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38200" y="1801812"/>
            <a:ext cx="5943600" cy="981255"/>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38200" y="3598862"/>
            <a:ext cx="5943600" cy="602240"/>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blip>
          <a:stretch>
            <a:fillRect/>
          </a:stretch>
        </p:blipFill>
        <p:spPr>
          <a:xfrm>
            <a:off x="838200" y="5016897"/>
            <a:ext cx="5943600" cy="1460715"/>
          </a:xfrm>
          <a:prstGeom prst="rect">
            <a:avLst/>
          </a:prstGeom>
        </p:spPr>
      </p:pic>
    </p:spTree>
    <p:extLst>
      <p:ext uri="{BB962C8B-B14F-4D97-AF65-F5344CB8AC3E}">
        <p14:creationId xmlns:p14="http://schemas.microsoft.com/office/powerpoint/2010/main" val="6513090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2/13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A tension </a:t>
            </a:r>
            <a:r>
              <a:rPr lang="en-US" sz="2000" b="1" dirty="0"/>
              <a:t>T </a:t>
            </a:r>
            <a:r>
              <a:rPr lang="en-US" sz="2000" dirty="0"/>
              <a:t>of magnitude 10 </a:t>
            </a:r>
            <a:r>
              <a:rPr lang="en-US" sz="2000" dirty="0" err="1"/>
              <a:t>kN</a:t>
            </a:r>
            <a:r>
              <a:rPr lang="en-US" sz="2000" dirty="0"/>
              <a:t> is applied to the cable attached to the top </a:t>
            </a:r>
            <a:r>
              <a:rPr lang="en-US" sz="2000" i="1" dirty="0"/>
              <a:t>A </a:t>
            </a:r>
            <a:r>
              <a:rPr lang="en-US" sz="2000" dirty="0"/>
              <a:t>of the rigid mast and secured to the ground at </a:t>
            </a:r>
            <a:r>
              <a:rPr lang="en-US" sz="2000" i="1" dirty="0"/>
              <a:t>B</a:t>
            </a:r>
            <a:r>
              <a:rPr lang="en-US" sz="2000" dirty="0"/>
              <a:t>. Determine the moment </a:t>
            </a:r>
            <a:r>
              <a:rPr lang="en-US" sz="2000" i="1" dirty="0" err="1"/>
              <a:t>M</a:t>
            </a:r>
            <a:r>
              <a:rPr lang="en-US" sz="2000" i="1" baseline="-25000" dirty="0" err="1"/>
              <a:t>z</a:t>
            </a:r>
            <a:r>
              <a:rPr lang="en-US" sz="2000" i="1" dirty="0"/>
              <a:t> </a:t>
            </a:r>
            <a:r>
              <a:rPr lang="en-US" sz="2000" dirty="0"/>
              <a:t>of </a:t>
            </a:r>
            <a:r>
              <a:rPr lang="en-US" sz="2000" b="1" dirty="0"/>
              <a:t>T </a:t>
            </a:r>
            <a:r>
              <a:rPr lang="en-US" sz="2000" dirty="0"/>
              <a:t>about the </a:t>
            </a:r>
            <a:r>
              <a:rPr lang="en-US" sz="2000" i="1" dirty="0"/>
              <a:t>z</a:t>
            </a:r>
            <a:r>
              <a:rPr lang="en-US" sz="2000" dirty="0"/>
              <a:t>-axis passing through the base </a:t>
            </a:r>
            <a:r>
              <a:rPr lang="en-US" sz="2000" i="1" dirty="0"/>
              <a:t>O</a:t>
            </a:r>
            <a:r>
              <a:rPr lang="en-US" sz="2000" dirty="0"/>
              <a: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919412"/>
            <a:ext cx="2743200" cy="3363550"/>
          </a:xfrm>
          <a:prstGeom prst="rect">
            <a:avLst/>
          </a:prstGeom>
        </p:spPr>
      </p:pic>
    </p:spTree>
    <p:extLst>
      <p:ext uri="{BB962C8B-B14F-4D97-AF65-F5344CB8AC3E}">
        <p14:creationId xmlns:p14="http://schemas.microsoft.com/office/powerpoint/2010/main" val="3645475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2/13 (2 of 4)</a:t>
            </a:r>
          </a:p>
        </p:txBody>
      </p:sp>
      <p:sp>
        <p:nvSpPr>
          <p:cNvPr id="3" name="Content Placeholder 2"/>
          <p:cNvSpPr>
            <a:spLocks noGrp="1"/>
          </p:cNvSpPr>
          <p:nvPr>
            <p:ph idx="1"/>
          </p:nvPr>
        </p:nvSpPr>
        <p:spPr/>
        <p:txBody>
          <a:bodyPr/>
          <a:lstStyle/>
          <a:p>
            <a:r>
              <a:rPr lang="en-US" dirty="0"/>
              <a:t>Tension Vector</a:t>
            </a:r>
          </a:p>
          <a:p>
            <a:endParaRPr lang="en-US" dirty="0"/>
          </a:p>
          <a:p>
            <a:endParaRPr lang="en-US" dirty="0"/>
          </a:p>
          <a:p>
            <a:endParaRPr lang="en-US" dirty="0"/>
          </a:p>
          <a:p>
            <a:r>
              <a:rPr lang="en-US" dirty="0"/>
              <a:t>Solution 1 – Cross Product</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38200" y="3905157"/>
            <a:ext cx="2602495" cy="2745025"/>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610600" y="1361588"/>
            <a:ext cx="2743200" cy="3363550"/>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838200" y="1812926"/>
            <a:ext cx="5943600" cy="978417"/>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3724275" y="4725138"/>
            <a:ext cx="5943600" cy="1533293"/>
          </a:xfrm>
          <a:prstGeom prst="rect">
            <a:avLst/>
          </a:prstGeom>
        </p:spPr>
      </p:pic>
    </p:spTree>
    <p:extLst>
      <p:ext uri="{BB962C8B-B14F-4D97-AF65-F5344CB8AC3E}">
        <p14:creationId xmlns:p14="http://schemas.microsoft.com/office/powerpoint/2010/main" val="2470930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2/13 (3 of 4)</a:t>
            </a:r>
          </a:p>
        </p:txBody>
      </p:sp>
      <p:sp>
        <p:nvSpPr>
          <p:cNvPr id="3" name="Content Placeholder 2"/>
          <p:cNvSpPr>
            <a:spLocks noGrp="1"/>
          </p:cNvSpPr>
          <p:nvPr>
            <p:ph idx="1"/>
          </p:nvPr>
        </p:nvSpPr>
        <p:spPr/>
        <p:txBody>
          <a:bodyPr/>
          <a:lstStyle/>
          <a:p>
            <a:r>
              <a:rPr lang="en-US" dirty="0"/>
              <a:t>Solution 2 – Two Scalar Components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1993901"/>
            <a:ext cx="5943600" cy="3058303"/>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8610600" y="1317138"/>
            <a:ext cx="2743200" cy="3223716"/>
          </a:xfrm>
          <a:prstGeom prst="rect">
            <a:avLst/>
          </a:prstGeom>
        </p:spPr>
      </p:pic>
    </p:spTree>
    <p:extLst>
      <p:ext uri="{BB962C8B-B14F-4D97-AF65-F5344CB8AC3E}">
        <p14:creationId xmlns:p14="http://schemas.microsoft.com/office/powerpoint/2010/main" val="2412899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2/2 – Special Case of Vector Addition</a:t>
            </a:r>
          </a:p>
        </p:txBody>
      </p:sp>
      <p:sp>
        <p:nvSpPr>
          <p:cNvPr id="3" name="Content Placeholder 2"/>
          <p:cNvSpPr>
            <a:spLocks noGrp="1"/>
          </p:cNvSpPr>
          <p:nvPr>
            <p:ph idx="1"/>
          </p:nvPr>
        </p:nvSpPr>
        <p:spPr/>
        <p:txBody>
          <a:bodyPr/>
          <a:lstStyle/>
          <a:p>
            <a:r>
              <a:rPr lang="en-US" dirty="0"/>
              <a:t>Parallel Vectors:  </a:t>
            </a:r>
            <a:r>
              <a:rPr lang="en-US" b="1" dirty="0"/>
              <a:t>F</a:t>
            </a:r>
            <a:r>
              <a:rPr lang="en-US" baseline="-25000" dirty="0"/>
              <a:t>1</a:t>
            </a:r>
            <a:r>
              <a:rPr lang="en-US" dirty="0"/>
              <a:t> and </a:t>
            </a:r>
            <a:r>
              <a:rPr lang="en-US" b="1" dirty="0"/>
              <a:t>F</a:t>
            </a:r>
            <a:r>
              <a:rPr lang="en-US" baseline="-25000" dirty="0"/>
              <a:t>2</a:t>
            </a:r>
          </a:p>
          <a:p>
            <a:endParaRPr lang="en-US" dirty="0"/>
          </a:p>
          <a:p>
            <a:endParaRPr lang="en-US" dirty="0"/>
          </a:p>
          <a:p>
            <a:r>
              <a:rPr lang="en-US" dirty="0"/>
              <a:t>Procedure</a:t>
            </a:r>
          </a:p>
          <a:p>
            <a:pPr lvl="1"/>
            <a:r>
              <a:rPr lang="en-US" dirty="0"/>
              <a:t>Add Equal, Opposite, Collinear Forces </a:t>
            </a:r>
            <a:r>
              <a:rPr lang="en-US" b="1" dirty="0"/>
              <a:t>F</a:t>
            </a:r>
            <a:r>
              <a:rPr lang="en-US" dirty="0"/>
              <a:t> and -</a:t>
            </a:r>
            <a:r>
              <a:rPr lang="en-US" b="1" dirty="0"/>
              <a:t>F</a:t>
            </a:r>
          </a:p>
          <a:p>
            <a:pPr lvl="1"/>
            <a:r>
              <a:rPr lang="en-US" dirty="0"/>
              <a:t>Find the Resultants </a:t>
            </a:r>
            <a:r>
              <a:rPr lang="en-US" b="1" dirty="0"/>
              <a:t>R</a:t>
            </a:r>
            <a:r>
              <a:rPr lang="en-US" baseline="-25000" dirty="0"/>
              <a:t>1</a:t>
            </a:r>
            <a:r>
              <a:rPr lang="en-US" dirty="0"/>
              <a:t> and </a:t>
            </a:r>
            <a:r>
              <a:rPr lang="en-US" b="1" dirty="0"/>
              <a:t>R</a:t>
            </a:r>
            <a:r>
              <a:rPr lang="en-US" baseline="-25000" dirty="0"/>
              <a:t>2</a:t>
            </a:r>
            <a:endParaRPr lang="en-US" dirty="0"/>
          </a:p>
          <a:p>
            <a:pPr lvl="1"/>
            <a:r>
              <a:rPr lang="en-US" dirty="0"/>
              <a:t>Locate the Point of Concurrency for the Resultants</a:t>
            </a:r>
          </a:p>
          <a:p>
            <a:pPr lvl="1"/>
            <a:r>
              <a:rPr lang="en-US" dirty="0"/>
              <a:t>Add the Resultants at the Point of Concurrency</a:t>
            </a: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8840150" y="1361588"/>
            <a:ext cx="2513650" cy="3464931"/>
          </a:xfrm>
          <a:prstGeom prst="rect">
            <a:avLst/>
          </a:prstGeom>
        </p:spPr>
      </p:pic>
    </p:spTree>
    <p:extLst>
      <p:ext uri="{BB962C8B-B14F-4D97-AF65-F5344CB8AC3E}">
        <p14:creationId xmlns:p14="http://schemas.microsoft.com/office/powerpoint/2010/main" val="12778336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2/13 (4 of 4)</a:t>
            </a:r>
          </a:p>
        </p:txBody>
      </p:sp>
      <p:sp>
        <p:nvSpPr>
          <p:cNvPr id="3" name="Content Placeholder 2"/>
          <p:cNvSpPr>
            <a:spLocks noGrp="1"/>
          </p:cNvSpPr>
          <p:nvPr>
            <p:ph idx="1"/>
          </p:nvPr>
        </p:nvSpPr>
        <p:spPr/>
        <p:txBody>
          <a:bodyPr/>
          <a:lstStyle/>
          <a:p>
            <a:r>
              <a:rPr lang="en-US" dirty="0"/>
              <a:t>Solution 3 – Three Scalar Components</a:t>
            </a:r>
          </a:p>
          <a:p>
            <a:pPr marL="0" indent="0">
              <a:buNone/>
            </a:pPr>
            <a:r>
              <a:rPr lang="en-US" sz="1600" dirty="0"/>
              <a:t>By inspection, only </a:t>
            </a:r>
            <a:r>
              <a:rPr lang="en-US" sz="1600" i="1" dirty="0" err="1"/>
              <a:t>T</a:t>
            </a:r>
            <a:r>
              <a:rPr lang="en-US" sz="1600" i="1" baseline="-25000" dirty="0" err="1"/>
              <a:t>x</a:t>
            </a:r>
            <a:r>
              <a:rPr lang="en-US" sz="1600" dirty="0"/>
              <a:t> makes a moment about point </a:t>
            </a:r>
            <a:r>
              <a:rPr lang="en-US" sz="1600" i="1" dirty="0"/>
              <a:t>O</a:t>
            </a:r>
            <a:r>
              <a:rPr lang="en-US" sz="1600" dirty="0"/>
              <a:t>.  The </a:t>
            </a:r>
            <a:r>
              <a:rPr lang="en-US" sz="1600" i="1" dirty="0"/>
              <a:t>y</a:t>
            </a:r>
            <a:r>
              <a:rPr lang="en-US" sz="1600" dirty="0"/>
              <a:t>-component</a:t>
            </a:r>
          </a:p>
          <a:p>
            <a:pPr marL="0" indent="0">
              <a:buNone/>
            </a:pPr>
            <a:r>
              <a:rPr lang="en-US" sz="1600" dirty="0"/>
              <a:t>Intersects point </a:t>
            </a:r>
            <a:r>
              <a:rPr lang="en-US" sz="1600" i="1" dirty="0"/>
              <a:t>O</a:t>
            </a:r>
            <a:r>
              <a:rPr lang="en-US" sz="1600" dirty="0"/>
              <a:t> and the </a:t>
            </a:r>
            <a:r>
              <a:rPr lang="en-US" sz="1600" i="1" dirty="0"/>
              <a:t>z</a:t>
            </a:r>
            <a:r>
              <a:rPr lang="en-US" sz="1600" dirty="0"/>
              <a:t>-component is parallel to the </a:t>
            </a:r>
            <a:r>
              <a:rPr lang="en-US" sz="1600" i="1" dirty="0"/>
              <a:t>z</a:t>
            </a:r>
            <a:r>
              <a:rPr lang="en-US" sz="1600" dirty="0"/>
              <a:t>-axis.</a:t>
            </a:r>
          </a:p>
          <a:p>
            <a:pPr marL="0" indent="0">
              <a:buNone/>
            </a:pPr>
            <a:endParaRPr lang="en-US" sz="1600" dirty="0"/>
          </a:p>
          <a:p>
            <a:pPr marL="0" indent="0">
              <a:buNone/>
            </a:pPr>
            <a:r>
              <a:rPr lang="en-US" sz="1600" dirty="0"/>
              <a:t>From before, </a:t>
            </a:r>
            <a:r>
              <a:rPr lang="en-US" sz="1600" i="1" dirty="0" err="1"/>
              <a:t>T</a:t>
            </a:r>
            <a:r>
              <a:rPr lang="en-US" sz="1600" i="1" baseline="-25000" dirty="0" err="1"/>
              <a:t>x</a:t>
            </a:r>
            <a:r>
              <a:rPr lang="en-US" sz="1600" dirty="0"/>
              <a:t> = 10(0.566) = 5.66 </a:t>
            </a:r>
            <a:r>
              <a:rPr lang="en-US" sz="1600" dirty="0" err="1"/>
              <a:t>kN.</a:t>
            </a:r>
            <a:endParaRPr lang="en-US" sz="1600" dirty="0"/>
          </a:p>
          <a:p>
            <a:pPr marL="0" indent="0">
              <a:buNone/>
            </a:pPr>
            <a:endParaRPr lang="en-US" sz="1600" dirty="0"/>
          </a:p>
          <a:p>
            <a:pPr marL="0" indent="0">
              <a:buNone/>
            </a:pPr>
            <a:r>
              <a:rPr lang="en-US" sz="1600" dirty="0"/>
              <a:t>Therefore…</a:t>
            </a:r>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8610600" y="1317138"/>
            <a:ext cx="2743200" cy="322371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3659246"/>
            <a:ext cx="5943600" cy="226055"/>
          </a:xfrm>
          <a:prstGeom prst="rect">
            <a:avLst/>
          </a:prstGeom>
        </p:spPr>
      </p:pic>
    </p:spTree>
    <p:extLst>
      <p:ext uri="{BB962C8B-B14F-4D97-AF65-F5344CB8AC3E}">
        <p14:creationId xmlns:p14="http://schemas.microsoft.com/office/powerpoint/2010/main" val="25100388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2/14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magnitude and direction of the couple </a:t>
            </a:r>
            <a:r>
              <a:rPr lang="en-US" sz="2000" b="1" dirty="0"/>
              <a:t>M </a:t>
            </a:r>
            <a:r>
              <a:rPr lang="en-US" sz="2000" dirty="0"/>
              <a:t>which will replace the two given couples and still produce the same external effect on the block. Specify the two forces </a:t>
            </a:r>
            <a:r>
              <a:rPr lang="en-US" sz="2000" b="1" dirty="0"/>
              <a:t>F </a:t>
            </a:r>
            <a:r>
              <a:rPr lang="en-US" sz="2000" dirty="0"/>
              <a:t>and -</a:t>
            </a:r>
            <a:r>
              <a:rPr lang="en-US" sz="2000" b="1" dirty="0"/>
              <a:t>F</a:t>
            </a:r>
            <a:r>
              <a:rPr lang="en-US" sz="2000" dirty="0"/>
              <a:t>, applied in the two faces of the block parallel to the </a:t>
            </a:r>
            <a:r>
              <a:rPr lang="en-US" sz="2000" i="1" dirty="0"/>
              <a:t>y-z </a:t>
            </a:r>
            <a:r>
              <a:rPr lang="en-US" sz="2000" dirty="0"/>
              <a:t>plane, which may replace the  four given forces. The 30-N forces act parallel to the </a:t>
            </a:r>
            <a:r>
              <a:rPr lang="en-US" sz="2000" i="1" dirty="0"/>
              <a:t>y-z </a:t>
            </a:r>
            <a:r>
              <a:rPr lang="en-US" sz="2000" dirty="0"/>
              <a:t>plane.</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322251"/>
            <a:ext cx="3200400" cy="2884243"/>
          </a:xfrm>
          <a:prstGeom prst="rect">
            <a:avLst/>
          </a:prstGeom>
        </p:spPr>
      </p:pic>
    </p:spTree>
    <p:extLst>
      <p:ext uri="{BB962C8B-B14F-4D97-AF65-F5344CB8AC3E}">
        <p14:creationId xmlns:p14="http://schemas.microsoft.com/office/powerpoint/2010/main" val="24167969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2/14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88424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7763412" y="4169651"/>
            <a:ext cx="3590388" cy="2480531"/>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777375"/>
            <a:ext cx="5943600" cy="4784552"/>
          </a:xfrm>
          <a:prstGeom prst="rect">
            <a:avLst/>
          </a:prstGeom>
        </p:spPr>
      </p:pic>
    </p:spTree>
    <p:extLst>
      <p:ext uri="{BB962C8B-B14F-4D97-AF65-F5344CB8AC3E}">
        <p14:creationId xmlns:p14="http://schemas.microsoft.com/office/powerpoint/2010/main" val="26599227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2/15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A force of 40 </a:t>
            </a:r>
            <a:r>
              <a:rPr lang="en-US" sz="2000" dirty="0" err="1"/>
              <a:t>lb</a:t>
            </a:r>
            <a:r>
              <a:rPr lang="en-US" sz="2000" dirty="0"/>
              <a:t> is applied at </a:t>
            </a:r>
            <a:r>
              <a:rPr lang="en-US" sz="2000" i="1" dirty="0"/>
              <a:t>A </a:t>
            </a:r>
            <a:r>
              <a:rPr lang="en-US" sz="2000" dirty="0"/>
              <a:t>to the handle of the control lever which is attached to the fixed shaft </a:t>
            </a:r>
            <a:r>
              <a:rPr lang="en-US" sz="2000" i="1" dirty="0"/>
              <a:t>OB</a:t>
            </a:r>
            <a:r>
              <a:rPr lang="en-US" sz="2000" dirty="0"/>
              <a:t>. In determining the effect of the force on the shaft at a cross section such as that at </a:t>
            </a:r>
            <a:r>
              <a:rPr lang="en-US" sz="2000" i="1" dirty="0"/>
              <a:t>O</a:t>
            </a:r>
            <a:r>
              <a:rPr lang="en-US" sz="2000" dirty="0"/>
              <a:t>, we may replace the force by an equivalent force at </a:t>
            </a:r>
            <a:r>
              <a:rPr lang="en-US" sz="2000" i="1" dirty="0"/>
              <a:t>O </a:t>
            </a:r>
            <a:r>
              <a:rPr lang="en-US" sz="2000" dirty="0"/>
              <a:t>and a couple. Describe this couple as a vector </a:t>
            </a:r>
            <a:r>
              <a:rPr lang="en-US" sz="2000" b="1" dirty="0"/>
              <a:t>M</a:t>
            </a:r>
            <a:r>
              <a:rPr lang="en-US" sz="2000" dirty="0"/>
              <a: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402012"/>
            <a:ext cx="3657600" cy="2456329"/>
          </a:xfrm>
          <a:prstGeom prst="rect">
            <a:avLst/>
          </a:prstGeom>
        </p:spPr>
      </p:pic>
    </p:spTree>
    <p:extLst>
      <p:ext uri="{BB962C8B-B14F-4D97-AF65-F5344CB8AC3E}">
        <p14:creationId xmlns:p14="http://schemas.microsoft.com/office/powerpoint/2010/main" val="11085791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2/8 – Sample Problem 2/15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696200" y="1361588"/>
            <a:ext cx="3657600" cy="245632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7894637" y="4174435"/>
            <a:ext cx="3459163" cy="2119228"/>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2039937"/>
            <a:ext cx="5943600" cy="2590229"/>
          </a:xfrm>
          <a:prstGeom prst="rect">
            <a:avLst/>
          </a:prstGeom>
        </p:spPr>
      </p:pic>
    </p:spTree>
    <p:extLst>
      <p:ext uri="{BB962C8B-B14F-4D97-AF65-F5344CB8AC3E}">
        <p14:creationId xmlns:p14="http://schemas.microsoft.com/office/powerpoint/2010/main" val="41001416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Resultants (3D)</a:t>
            </a:r>
          </a:p>
        </p:txBody>
      </p:sp>
      <p:sp>
        <p:nvSpPr>
          <p:cNvPr id="3" name="Content Placeholder 2"/>
          <p:cNvSpPr>
            <a:spLocks noGrp="1"/>
          </p:cNvSpPr>
          <p:nvPr>
            <p:ph idx="1"/>
          </p:nvPr>
        </p:nvSpPr>
        <p:spPr/>
        <p:txBody>
          <a:bodyPr/>
          <a:lstStyle/>
          <a:p>
            <a:r>
              <a:rPr lang="en-US" dirty="0"/>
              <a:t>Illustration</a:t>
            </a:r>
          </a:p>
          <a:p>
            <a:endParaRPr lang="en-US" dirty="0"/>
          </a:p>
          <a:p>
            <a:endParaRPr lang="en-US" dirty="0"/>
          </a:p>
          <a:p>
            <a:endParaRPr lang="en-US" dirty="0"/>
          </a:p>
          <a:p>
            <a:endParaRPr lang="en-US" dirty="0"/>
          </a:p>
          <a:p>
            <a:r>
              <a:rPr lang="en-US" dirty="0"/>
              <a:t>Equations of Interest</a:t>
            </a:r>
          </a:p>
        </p:txBody>
      </p:sp>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1462"/>
          <a:stretch/>
        </p:blipFill>
        <p:spPr>
          <a:xfrm>
            <a:off x="4953000" y="1361589"/>
            <a:ext cx="6400800" cy="23874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4987542"/>
            <a:ext cx="3657600" cy="8327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4594267"/>
            <a:ext cx="5486400" cy="1619309"/>
          </a:xfrm>
          <a:prstGeom prst="rect">
            <a:avLst/>
          </a:prstGeom>
        </p:spPr>
      </p:pic>
    </p:spTree>
    <p:extLst>
      <p:ext uri="{BB962C8B-B14F-4D97-AF65-F5344CB8AC3E}">
        <p14:creationId xmlns:p14="http://schemas.microsoft.com/office/powerpoint/2010/main" val="3406168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Types of Force Systems (1 of 2)</a:t>
            </a:r>
          </a:p>
        </p:txBody>
      </p:sp>
      <p:sp>
        <p:nvSpPr>
          <p:cNvPr id="3" name="Content Placeholder 2"/>
          <p:cNvSpPr>
            <a:spLocks noGrp="1"/>
          </p:cNvSpPr>
          <p:nvPr>
            <p:ph idx="1"/>
          </p:nvPr>
        </p:nvSpPr>
        <p:spPr/>
        <p:txBody>
          <a:bodyPr>
            <a:normAutofit/>
          </a:bodyPr>
          <a:lstStyle/>
          <a:p>
            <a:r>
              <a:rPr lang="en-US" dirty="0"/>
              <a:t>Concurrent Forces</a:t>
            </a:r>
          </a:p>
          <a:p>
            <a:pPr lvl="1"/>
            <a:r>
              <a:rPr lang="en-US" dirty="0"/>
              <a:t>Because the forces are concurrent, there are no moments about the point of concurrency.</a:t>
            </a:r>
          </a:p>
          <a:p>
            <a:pPr lvl="1"/>
            <a:r>
              <a:rPr lang="en-US" b="1" dirty="0"/>
              <a:t>R</a:t>
            </a:r>
            <a:r>
              <a:rPr lang="en-US" dirty="0"/>
              <a:t> = Σ</a:t>
            </a:r>
            <a:r>
              <a:rPr lang="en-US" b="1" dirty="0"/>
              <a:t>F</a:t>
            </a:r>
            <a:endParaRPr lang="en-US" dirty="0"/>
          </a:p>
          <a:p>
            <a:endParaRPr lang="en-US" b="1" dirty="0"/>
          </a:p>
          <a:p>
            <a:endParaRPr lang="en-US" b="1" dirty="0"/>
          </a:p>
          <a:p>
            <a:r>
              <a:rPr lang="en-US" dirty="0"/>
              <a:t>Coplanar Forces</a:t>
            </a:r>
          </a:p>
          <a:p>
            <a:pPr lvl="1"/>
            <a:r>
              <a:rPr lang="en-US" dirty="0"/>
              <a:t>Article 2/6 was devoted to this force system.</a:t>
            </a:r>
          </a:p>
        </p:txBody>
      </p:sp>
    </p:spTree>
    <p:extLst>
      <p:ext uri="{BB962C8B-B14F-4D97-AF65-F5344CB8AC3E}">
        <p14:creationId xmlns:p14="http://schemas.microsoft.com/office/powerpoint/2010/main" val="14738031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Types of Force Systems (2 of 2)</a:t>
            </a:r>
          </a:p>
        </p:txBody>
      </p:sp>
      <p:sp>
        <p:nvSpPr>
          <p:cNvPr id="3" name="Content Placeholder 2"/>
          <p:cNvSpPr>
            <a:spLocks noGrp="1"/>
          </p:cNvSpPr>
          <p:nvPr>
            <p:ph idx="1"/>
          </p:nvPr>
        </p:nvSpPr>
        <p:spPr/>
        <p:txBody>
          <a:bodyPr>
            <a:normAutofit lnSpcReduction="10000"/>
          </a:bodyPr>
          <a:lstStyle/>
          <a:p>
            <a:r>
              <a:rPr lang="en-US" dirty="0"/>
              <a:t>Parallel Forces not in the Same Plane</a:t>
            </a:r>
          </a:p>
          <a:p>
            <a:pPr lvl="1"/>
            <a:r>
              <a:rPr lang="en-US" dirty="0"/>
              <a:t>Because the forces are parallel, the moment they produce about any point will be perpendicular to the line of action of the resultant.</a:t>
            </a:r>
          </a:p>
          <a:p>
            <a:endParaRPr lang="en-US" dirty="0"/>
          </a:p>
          <a:p>
            <a:r>
              <a:rPr lang="en-US" dirty="0"/>
              <a:t>Calculation Steps</a:t>
            </a:r>
          </a:p>
          <a:p>
            <a:pPr marL="914400" lvl="1" indent="-457200">
              <a:buFont typeface="+mj-lt"/>
              <a:buAutoNum type="arabicPeriod"/>
            </a:pPr>
            <a:r>
              <a:rPr lang="en-US" dirty="0"/>
              <a:t>Find the resultant, </a:t>
            </a:r>
            <a:r>
              <a:rPr lang="en-US" b="1" dirty="0"/>
              <a:t>R</a:t>
            </a:r>
            <a:r>
              <a:rPr lang="en-US" dirty="0"/>
              <a:t> = Σ</a:t>
            </a:r>
            <a:r>
              <a:rPr lang="en-US" b="1" dirty="0"/>
              <a:t>F</a:t>
            </a:r>
            <a:endParaRPr lang="en-US" dirty="0"/>
          </a:p>
          <a:p>
            <a:pPr marL="914400" lvl="1" indent="-457200">
              <a:buFont typeface="+mj-lt"/>
              <a:buAutoNum type="arabicPeriod"/>
            </a:pPr>
            <a:r>
              <a:rPr lang="en-US" dirty="0"/>
              <a:t>Find the couple at the point, </a:t>
            </a:r>
            <a:r>
              <a:rPr lang="en-US" b="1" dirty="0"/>
              <a:t>M</a:t>
            </a:r>
            <a:r>
              <a:rPr lang="en-US" i="1" baseline="-25000" dirty="0"/>
              <a:t>O</a:t>
            </a:r>
            <a:r>
              <a:rPr lang="en-US" b="1" dirty="0"/>
              <a:t> </a:t>
            </a:r>
            <a:r>
              <a:rPr lang="en-US" dirty="0"/>
              <a:t>=</a:t>
            </a:r>
            <a:r>
              <a:rPr lang="en-US" b="1" dirty="0"/>
              <a:t> </a:t>
            </a:r>
            <a:r>
              <a:rPr lang="en-US" dirty="0" err="1"/>
              <a:t>Σ</a:t>
            </a:r>
            <a:r>
              <a:rPr lang="en-US" b="1" dirty="0" err="1"/>
              <a:t>M</a:t>
            </a:r>
            <a:r>
              <a:rPr lang="en-US" i="1" baseline="-25000" dirty="0" err="1"/>
              <a:t>O</a:t>
            </a:r>
            <a:r>
              <a:rPr lang="en-US" i="1" dirty="0"/>
              <a:t> </a:t>
            </a:r>
            <a:r>
              <a:rPr lang="en-US" dirty="0"/>
              <a:t>(from all forces or applied couples)</a:t>
            </a:r>
          </a:p>
          <a:p>
            <a:pPr marL="914400" lvl="1" indent="-457200">
              <a:buFont typeface="+mj-lt"/>
              <a:buAutoNum type="arabicPeriod"/>
            </a:pPr>
            <a:r>
              <a:rPr lang="en-US" dirty="0"/>
              <a:t>Write a position vector </a:t>
            </a:r>
            <a:r>
              <a:rPr lang="en-US" b="1" dirty="0"/>
              <a:t>r</a:t>
            </a:r>
            <a:r>
              <a:rPr lang="en-US" dirty="0"/>
              <a:t> from the force-couple reference point to any point on the line of action of the resultant </a:t>
            </a:r>
            <a:r>
              <a:rPr lang="en-US" b="1" dirty="0"/>
              <a:t>R</a:t>
            </a:r>
            <a:r>
              <a:rPr lang="en-US" dirty="0"/>
              <a:t>.  Typically, the point will be specified in one of the three coordinate-axis planes.</a:t>
            </a:r>
          </a:p>
          <a:p>
            <a:pPr marL="1257300" lvl="2" indent="-342900">
              <a:buFont typeface="+mj-lt"/>
              <a:buAutoNum type="alphaLcPeriod"/>
            </a:pPr>
            <a:r>
              <a:rPr lang="en-US" dirty="0"/>
              <a:t>For a point in the </a:t>
            </a:r>
            <a:r>
              <a:rPr lang="en-US" i="1" dirty="0"/>
              <a:t>x</a:t>
            </a:r>
            <a:r>
              <a:rPr lang="en-US" dirty="0"/>
              <a:t>-</a:t>
            </a:r>
            <a:r>
              <a:rPr lang="en-US" i="1" dirty="0"/>
              <a:t>y</a:t>
            </a:r>
            <a:r>
              <a:rPr lang="en-US" dirty="0"/>
              <a:t> plane </a:t>
            </a:r>
            <a:r>
              <a:rPr lang="en-US" b="1" dirty="0"/>
              <a:t>r</a:t>
            </a:r>
            <a:r>
              <a:rPr lang="en-US" dirty="0"/>
              <a:t> = </a:t>
            </a:r>
            <a:r>
              <a:rPr lang="en-US" i="1" dirty="0"/>
              <a:t>x</a:t>
            </a:r>
            <a:r>
              <a:rPr lang="en-US" b="1" dirty="0"/>
              <a:t>i</a:t>
            </a:r>
            <a:r>
              <a:rPr lang="en-US" dirty="0"/>
              <a:t> + </a:t>
            </a:r>
            <a:r>
              <a:rPr lang="en-US" i="1" dirty="0" err="1"/>
              <a:t>y</a:t>
            </a:r>
            <a:r>
              <a:rPr lang="en-US" b="1" dirty="0" err="1"/>
              <a:t>j</a:t>
            </a:r>
            <a:endParaRPr lang="en-US" b="1" dirty="0"/>
          </a:p>
          <a:p>
            <a:pPr marL="1257300" lvl="2" indent="-342900">
              <a:buFont typeface="+mj-lt"/>
              <a:buAutoNum type="alphaLcPeriod"/>
            </a:pPr>
            <a:r>
              <a:rPr lang="en-US" dirty="0"/>
              <a:t>For a point in the </a:t>
            </a:r>
            <a:r>
              <a:rPr lang="en-US" i="1" dirty="0"/>
              <a:t>x</a:t>
            </a:r>
            <a:r>
              <a:rPr lang="en-US" dirty="0"/>
              <a:t>-</a:t>
            </a:r>
            <a:r>
              <a:rPr lang="en-US" i="1" dirty="0"/>
              <a:t>z</a:t>
            </a:r>
            <a:r>
              <a:rPr lang="en-US" dirty="0"/>
              <a:t> plane, </a:t>
            </a:r>
            <a:r>
              <a:rPr lang="en-US" b="1" dirty="0"/>
              <a:t>r</a:t>
            </a:r>
            <a:r>
              <a:rPr lang="en-US" dirty="0"/>
              <a:t> = </a:t>
            </a:r>
            <a:r>
              <a:rPr lang="en-US" i="1" dirty="0"/>
              <a:t>x</a:t>
            </a:r>
            <a:r>
              <a:rPr lang="en-US" b="1" dirty="0"/>
              <a:t>i</a:t>
            </a:r>
            <a:r>
              <a:rPr lang="en-US" dirty="0"/>
              <a:t> + </a:t>
            </a:r>
            <a:r>
              <a:rPr lang="en-US" i="1" dirty="0" err="1"/>
              <a:t>z</a:t>
            </a:r>
            <a:r>
              <a:rPr lang="en-US" b="1" dirty="0" err="1"/>
              <a:t>k</a:t>
            </a:r>
            <a:endParaRPr lang="en-US" b="1" dirty="0"/>
          </a:p>
          <a:p>
            <a:pPr marL="1257300" lvl="2" indent="-342900">
              <a:buFont typeface="+mj-lt"/>
              <a:buAutoNum type="alphaLcPeriod"/>
            </a:pPr>
            <a:r>
              <a:rPr lang="en-US" dirty="0"/>
              <a:t>For a point in the </a:t>
            </a:r>
            <a:r>
              <a:rPr lang="en-US" i="1" dirty="0"/>
              <a:t>y</a:t>
            </a:r>
            <a:r>
              <a:rPr lang="en-US" dirty="0"/>
              <a:t>-</a:t>
            </a:r>
            <a:r>
              <a:rPr lang="en-US" i="1" dirty="0"/>
              <a:t>z</a:t>
            </a:r>
            <a:r>
              <a:rPr lang="en-US" dirty="0"/>
              <a:t> plane, </a:t>
            </a:r>
            <a:r>
              <a:rPr lang="en-US" b="1" dirty="0"/>
              <a:t>r</a:t>
            </a:r>
            <a:r>
              <a:rPr lang="en-US" dirty="0"/>
              <a:t> = </a:t>
            </a:r>
            <a:r>
              <a:rPr lang="en-US" i="1" dirty="0" err="1"/>
              <a:t>y</a:t>
            </a:r>
            <a:r>
              <a:rPr lang="en-US" b="1" dirty="0" err="1"/>
              <a:t>j</a:t>
            </a:r>
            <a:r>
              <a:rPr lang="en-US" dirty="0"/>
              <a:t> + </a:t>
            </a:r>
            <a:r>
              <a:rPr lang="en-US" i="1" dirty="0" err="1"/>
              <a:t>z</a:t>
            </a:r>
            <a:r>
              <a:rPr lang="en-US" b="1" dirty="0" err="1"/>
              <a:t>k</a:t>
            </a:r>
            <a:endParaRPr lang="en-US" b="1" dirty="0"/>
          </a:p>
          <a:p>
            <a:pPr marL="914400" lvl="1" indent="-457200">
              <a:buFont typeface="+mj-lt"/>
              <a:buAutoNum type="arabicPeriod"/>
            </a:pPr>
            <a:r>
              <a:rPr lang="en-US" dirty="0"/>
              <a:t>Solve the equation </a:t>
            </a:r>
            <a:r>
              <a:rPr lang="en-US" b="1" dirty="0"/>
              <a:t>r</a:t>
            </a:r>
            <a:r>
              <a:rPr lang="en-US" dirty="0"/>
              <a:t> </a:t>
            </a:r>
            <a:r>
              <a:rPr lang="en-US" b="1" dirty="0"/>
              <a:t>×</a:t>
            </a:r>
            <a:r>
              <a:rPr lang="en-US" dirty="0"/>
              <a:t> </a:t>
            </a:r>
            <a:r>
              <a:rPr lang="en-US" b="1" dirty="0"/>
              <a:t>R </a:t>
            </a:r>
            <a:r>
              <a:rPr lang="en-US" dirty="0"/>
              <a:t>=</a:t>
            </a:r>
            <a:r>
              <a:rPr lang="en-US" b="1" dirty="0"/>
              <a:t> M</a:t>
            </a:r>
            <a:r>
              <a:rPr lang="en-US" i="1" baseline="-25000" dirty="0"/>
              <a:t>O</a:t>
            </a:r>
            <a:endParaRPr lang="en-US" b="1" dirty="0"/>
          </a:p>
          <a:p>
            <a:pPr marL="971550" lvl="1" indent="-514350">
              <a:buFont typeface="+mj-lt"/>
              <a:buAutoNum type="arabicPeriod"/>
            </a:pPr>
            <a:endParaRPr lang="en-US" sz="2200" dirty="0"/>
          </a:p>
        </p:txBody>
      </p:sp>
    </p:spTree>
    <p:extLst>
      <p:ext uri="{BB962C8B-B14F-4D97-AF65-F5344CB8AC3E}">
        <p14:creationId xmlns:p14="http://schemas.microsoft.com/office/powerpoint/2010/main" val="40900342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Wrench Resultants (1 of 4)</a:t>
            </a:r>
          </a:p>
        </p:txBody>
      </p:sp>
      <p:sp>
        <p:nvSpPr>
          <p:cNvPr id="3" name="Content Placeholder 2"/>
          <p:cNvSpPr>
            <a:spLocks noGrp="1"/>
          </p:cNvSpPr>
          <p:nvPr>
            <p:ph idx="1"/>
          </p:nvPr>
        </p:nvSpPr>
        <p:spPr/>
        <p:txBody>
          <a:bodyPr/>
          <a:lstStyle/>
          <a:p>
            <a:r>
              <a:rPr lang="en-US" dirty="0"/>
              <a:t>Occurrence and Illustration</a:t>
            </a:r>
          </a:p>
          <a:p>
            <a:pPr lvl="1" algn="just"/>
            <a:r>
              <a:rPr lang="en-US" sz="2000" dirty="0"/>
              <a:t>Wrenches occur for a system of forces which are not parallel or concurrent.  In this case, the resultant couple vector, </a:t>
            </a:r>
            <a:r>
              <a:rPr lang="en-US" sz="2000" b="1" dirty="0"/>
              <a:t>M</a:t>
            </a:r>
            <a:r>
              <a:rPr lang="en-US" sz="2000" i="1" baseline="-25000" dirty="0"/>
              <a:t>O</a:t>
            </a:r>
            <a:r>
              <a:rPr lang="en-US" sz="2000" i="1" dirty="0"/>
              <a:t>,</a:t>
            </a:r>
            <a:r>
              <a:rPr lang="en-US" sz="2000" dirty="0"/>
              <a:t> will have a component that is parallel to the resultant force </a:t>
            </a:r>
            <a:r>
              <a:rPr lang="en-US" sz="2000" b="1" dirty="0"/>
              <a:t>R</a:t>
            </a:r>
            <a:r>
              <a:rPr lang="en-US" sz="2000" dirty="0"/>
              <a:t>.  The resultant </a:t>
            </a:r>
            <a:r>
              <a:rPr lang="en-US" sz="2000" b="1" dirty="0"/>
              <a:t>R</a:t>
            </a:r>
            <a:r>
              <a:rPr lang="en-US" sz="2000" dirty="0"/>
              <a:t> is not able to produce this component of the moment regardless of its position relative to the force-couple system reference point.</a:t>
            </a:r>
          </a:p>
          <a:p>
            <a:pPr lvl="1"/>
            <a:endParaRPr lang="en-US" dirty="0"/>
          </a:p>
          <a:p>
            <a:pPr lvl="1"/>
            <a:r>
              <a:rPr lang="en-US" sz="2000" dirty="0"/>
              <a:t>The simplified force system will consist of two pieces.</a:t>
            </a:r>
          </a:p>
          <a:p>
            <a:pPr lvl="2"/>
            <a:r>
              <a:rPr lang="en-US" sz="1800" dirty="0"/>
              <a:t>A resultant </a:t>
            </a:r>
            <a:r>
              <a:rPr lang="en-US" sz="1800" b="1" dirty="0"/>
              <a:t>R</a:t>
            </a:r>
            <a:r>
              <a:rPr lang="en-US" sz="1800" dirty="0"/>
              <a:t> which equals the vector sum of all forces, and is positioned such that it can produce the part of the resultant couple vector which is perpendicular to its line of action.</a:t>
            </a:r>
          </a:p>
          <a:p>
            <a:pPr lvl="2"/>
            <a:r>
              <a:rPr lang="en-US" sz="1800" dirty="0"/>
              <a:t>A wrench moment </a:t>
            </a:r>
            <a:r>
              <a:rPr lang="en-US" sz="1800" b="1" dirty="0"/>
              <a:t>M</a:t>
            </a:r>
            <a:r>
              <a:rPr lang="en-US" sz="1800" dirty="0"/>
              <a:t> which is equal to the part of the resultant couple vector which is parallel to the line of action of the resultant </a:t>
            </a:r>
            <a:r>
              <a:rPr lang="en-US" sz="1800" b="1" dirty="0"/>
              <a:t>R</a:t>
            </a:r>
            <a:r>
              <a:rPr lang="en-US" sz="1800" dirty="0"/>
              <a:t>.  </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38600" y="5141045"/>
            <a:ext cx="4114800" cy="1509137"/>
          </a:xfrm>
          <a:prstGeom prst="rect">
            <a:avLst/>
          </a:prstGeom>
        </p:spPr>
      </p:pic>
    </p:spTree>
    <p:extLst>
      <p:ext uri="{BB962C8B-B14F-4D97-AF65-F5344CB8AC3E}">
        <p14:creationId xmlns:p14="http://schemas.microsoft.com/office/powerpoint/2010/main" val="33287527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2/9 – Wrench Resultants (2 of 4)</a:t>
            </a:r>
          </a:p>
        </p:txBody>
      </p:sp>
      <p:sp>
        <p:nvSpPr>
          <p:cNvPr id="3" name="Content Placeholder 2"/>
          <p:cNvSpPr>
            <a:spLocks noGrp="1"/>
          </p:cNvSpPr>
          <p:nvPr>
            <p:ph idx="1"/>
          </p:nvPr>
        </p:nvSpPr>
        <p:spPr/>
        <p:txBody>
          <a:bodyPr/>
          <a:lstStyle/>
          <a:p>
            <a:r>
              <a:rPr lang="en-US" dirty="0"/>
              <a:t>General Force-Couple System</a:t>
            </a:r>
          </a:p>
          <a:p>
            <a:endParaRPr lang="en-US" dirty="0"/>
          </a:p>
          <a:p>
            <a:endParaRPr lang="en-US" dirty="0"/>
          </a:p>
          <a:p>
            <a:endParaRPr lang="en-US" dirty="0"/>
          </a:p>
          <a:p>
            <a:endParaRPr lang="en-US" dirty="0"/>
          </a:p>
          <a:p>
            <a:r>
              <a:rPr lang="en-US" dirty="0"/>
              <a:t>Components of the Resultant Couple Vector</a:t>
            </a:r>
          </a:p>
          <a:p>
            <a:pPr lvl="1">
              <a:spcAft>
                <a:spcPts val="600"/>
              </a:spcAft>
            </a:pPr>
            <a:r>
              <a:rPr lang="en-US" b="1" dirty="0"/>
              <a:t>M</a:t>
            </a:r>
            <a:r>
              <a:rPr lang="en-US" baseline="-25000" dirty="0"/>
              <a:t>1</a:t>
            </a:r>
            <a:r>
              <a:rPr lang="en-US" dirty="0"/>
              <a:t> is Parallel to </a:t>
            </a:r>
            <a:r>
              <a:rPr lang="en-US" b="1" dirty="0"/>
              <a:t>R</a:t>
            </a:r>
            <a:endParaRPr lang="en-US" dirty="0"/>
          </a:p>
          <a:p>
            <a:pPr lvl="1">
              <a:spcAft>
                <a:spcPts val="600"/>
              </a:spcAft>
            </a:pPr>
            <a:r>
              <a:rPr lang="en-US" b="1" dirty="0"/>
              <a:t>M</a:t>
            </a:r>
            <a:r>
              <a:rPr lang="en-US" baseline="-25000" dirty="0"/>
              <a:t>2</a:t>
            </a:r>
            <a:r>
              <a:rPr lang="en-US" dirty="0"/>
              <a:t> is Perpendicular to </a:t>
            </a:r>
            <a:r>
              <a:rPr lang="en-US" b="1" dirty="0"/>
              <a:t>R</a:t>
            </a:r>
            <a:endParaRPr lang="en-US" dirty="0"/>
          </a:p>
          <a:p>
            <a:pPr lvl="1"/>
            <a:endParaRPr lang="en-US" b="1" dirty="0"/>
          </a:p>
          <a:p>
            <a:endParaRPr lang="en-US" dirty="0"/>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9041348" y="1361588"/>
            <a:ext cx="2312452" cy="221529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8954771" y="4003823"/>
            <a:ext cx="2485605" cy="2219414"/>
          </a:xfrm>
          <a:prstGeom prst="rect">
            <a:avLst/>
          </a:prstGeom>
        </p:spPr>
      </p:pic>
    </p:spTree>
    <p:extLst>
      <p:ext uri="{BB962C8B-B14F-4D97-AF65-F5344CB8AC3E}">
        <p14:creationId xmlns:p14="http://schemas.microsoft.com/office/powerpoint/2010/main" val="3923435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2248</TotalTime>
  <Words>4278</Words>
  <Application>Microsoft Office PowerPoint</Application>
  <PresentationFormat>Widescreen</PresentationFormat>
  <Paragraphs>642</Paragraphs>
  <Slides>112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112</vt:i4>
      </vt:variant>
    </vt:vector>
  </HeadingPairs>
  <TitlesOfParts>
    <vt:vector size="119" baseType="lpstr">
      <vt:lpstr>Arial</vt:lpstr>
      <vt:lpstr>Calibri</vt:lpstr>
      <vt:lpstr>Calibri Light</vt:lpstr>
      <vt:lpstr>Century</vt:lpstr>
      <vt:lpstr>Source Sans Pro</vt:lpstr>
      <vt:lpstr>Times New Roman</vt:lpstr>
      <vt:lpstr>Office Theme</vt:lpstr>
      <vt:lpstr>CHAPTER 2 FORCE SYSTEMS </vt:lpstr>
      <vt:lpstr>Article 2/1  Introduction</vt:lpstr>
      <vt:lpstr>Article 2/2  Force</vt:lpstr>
      <vt:lpstr>Article 2/2 – Principle of Transmissibility</vt:lpstr>
      <vt:lpstr>Article 2/2 – Force Classification</vt:lpstr>
      <vt:lpstr>Article 2/2 – Concurrent Forces (1 of 2)</vt:lpstr>
      <vt:lpstr>Article 2/2 – Concurrent Forces (2 of 2)</vt:lpstr>
      <vt:lpstr>Article 2/2 – Vector Components</vt:lpstr>
      <vt:lpstr>Article 2/2 – Special Case of Vector Addition</vt:lpstr>
      <vt:lpstr>2/3  Rectangular Components</vt:lpstr>
      <vt:lpstr>2/3  Conventions for Describing Vector Components</vt:lpstr>
      <vt:lpstr>2/3  Determining the Components of a Force (1 of 2)</vt:lpstr>
      <vt:lpstr>2/3  Determining the Components of a Force (2 of 2)</vt:lpstr>
      <vt:lpstr>2/3  Finding Resultants using Components</vt:lpstr>
      <vt:lpstr>Article 2/3 – Sample Problem 2/1 (1 of 3)</vt:lpstr>
      <vt:lpstr>Article 2/3 – Sample Problem 2/1 (2 of 3)</vt:lpstr>
      <vt:lpstr>Article 2/3 – Sample Problem 2/1 (3 of 3)</vt:lpstr>
      <vt:lpstr>Article 2/3 – Sample Problem 2/2 (1 of 4)</vt:lpstr>
      <vt:lpstr>Article 2/3 – Sample Problem 2/2 (2 of 4)</vt:lpstr>
      <vt:lpstr>Article 2/3 – Sample Problem 2/2 (3 of 4)</vt:lpstr>
      <vt:lpstr>Article 2/3 – Sample Problem 2/2 (4 of 4)</vt:lpstr>
      <vt:lpstr>Article 2/3 – Sample Problem 2/3 (1 of 3)</vt:lpstr>
      <vt:lpstr>Article 2/3 – Sample Problem 2/3 (2 of 3)</vt:lpstr>
      <vt:lpstr>Article 2/3 – Sample Problem 2/3 (3 of 3)</vt:lpstr>
      <vt:lpstr>Article 2/3 – Sample Problem 2/4 (1 of 2)</vt:lpstr>
      <vt:lpstr>Article 2/3 – Sample Problem 2/4 (1 of 2)</vt:lpstr>
      <vt:lpstr>Article 2/4  Moment</vt:lpstr>
      <vt:lpstr>Article 2/4 – Moment about a Point (1 of 3)</vt:lpstr>
      <vt:lpstr>Article 2/4 – Moment about a Point (2 of 3)</vt:lpstr>
      <vt:lpstr>Article 2/4 – Moment about a Point (3 of 3)</vt:lpstr>
      <vt:lpstr>Article 2/4 – The Cross Product</vt:lpstr>
      <vt:lpstr>Article 2/4 – Varignon’s Theorem (1 of 2)</vt:lpstr>
      <vt:lpstr>Article 2/4 – Varignon’s Theorem (1 of 2)</vt:lpstr>
      <vt:lpstr>Article 2/4 – Sample Problem 2/5 (1 of 5)</vt:lpstr>
      <vt:lpstr>Article 2/4 – Sample Problem 2/5 (2 of 5)</vt:lpstr>
      <vt:lpstr>Article 2/4 – Sample Problem 2/5 (3 of 5)</vt:lpstr>
      <vt:lpstr>Article 2/4 – Sample Problem 2/5 (4 of 5)</vt:lpstr>
      <vt:lpstr>Article 2/4 – Sample Problem 2/5 (5 of 5)</vt:lpstr>
      <vt:lpstr>Article 2/4 – Sample Problem 2/6 (1 of 4)</vt:lpstr>
      <vt:lpstr>Article 2/4 – Sample Problem 2/6 (2 of 4)</vt:lpstr>
      <vt:lpstr>Article 2/4 – Sample Problem 2/6 (3 of 4)</vt:lpstr>
      <vt:lpstr>Article 2/4 – Sample Problem 2/6 (4 of 4)</vt:lpstr>
      <vt:lpstr>Article 2/5  Couple</vt:lpstr>
      <vt:lpstr>Article 2/5 – Vector Algebra Method</vt:lpstr>
      <vt:lpstr>Article 2/5 – Alternative Representations of Couples</vt:lpstr>
      <vt:lpstr>Article 2/5 – Equivalent Couples</vt:lpstr>
      <vt:lpstr>Article 2/5 – Force-Couple Systems (1 of 2)</vt:lpstr>
      <vt:lpstr>Article 2/5 – Force-Couple Systems (2 of 2)</vt:lpstr>
      <vt:lpstr>Article 2/5 – Sample Problem 2/7 (1 of 2)</vt:lpstr>
      <vt:lpstr>Article 2/5 – Sample Problem 2/7 (2 of 2)</vt:lpstr>
      <vt:lpstr>Article 2/5 – Sample Problem 2/8 (1 of 2)</vt:lpstr>
      <vt:lpstr>Article 2/5 – Sample Problem 2/8 (2 of 2)</vt:lpstr>
      <vt:lpstr>Article 2/6  Resultants</vt:lpstr>
      <vt:lpstr>Article 2/6 – Planar Force System</vt:lpstr>
      <vt:lpstr>Article 2/6 – Algebraic Method (1 of 3)</vt:lpstr>
      <vt:lpstr>Article 2/6 – Algebraic Method (2 of 3)</vt:lpstr>
      <vt:lpstr>Article 2/6 – Algebraic Method (3 of 3)</vt:lpstr>
      <vt:lpstr>Article 2/6 – Sample Problem 2/9 (1 of 4)</vt:lpstr>
      <vt:lpstr>Article 2/6 – Sample Problem 2/9 (2 of 4)</vt:lpstr>
      <vt:lpstr>Article 2/6 – Sample Problem 2/9 (3 of 4)</vt:lpstr>
      <vt:lpstr>Article 2/6 – Sample Problem 2/9 (4 of 4)</vt:lpstr>
      <vt:lpstr>Article 2/7  Rectangular Components (3D)</vt:lpstr>
      <vt:lpstr>Article 2/7 – Rectangular Components (cont.)</vt:lpstr>
      <vt:lpstr>Article 2/7 – Writing Vector Components (1 of 2)</vt:lpstr>
      <vt:lpstr>Article 2/7 – Writing Vector Components (2 of 2)</vt:lpstr>
      <vt:lpstr>Article 2/7 – The Dot Product</vt:lpstr>
      <vt:lpstr>Article 2/7 – Finding Projections of Forces onto Lines</vt:lpstr>
      <vt:lpstr>Article 2/7 – Finding the Angle between Two Vectors</vt:lpstr>
      <vt:lpstr>Article 2/7 – Sample Problem 2/10 (1 of 4)</vt:lpstr>
      <vt:lpstr>Article 2/7 – Sample Problem 2/10 (2 of 4)</vt:lpstr>
      <vt:lpstr>Article 2/7 – Sample Problem 2/10 (3 of 4)</vt:lpstr>
      <vt:lpstr>Article 2/7 – Sample Problem 2/10 (4 of 4)</vt:lpstr>
      <vt:lpstr>Article 2/8  Moment and Couple (3D)</vt:lpstr>
      <vt:lpstr>Article 2/8 – Right-Hand Rule Reminder</vt:lpstr>
      <vt:lpstr>Article 2/8 – Cross Products (1 of 2)</vt:lpstr>
      <vt:lpstr>Article 2/8 – Cross Products (2 of 2)</vt:lpstr>
      <vt:lpstr>Article 2/8 – Moment made by a General Force</vt:lpstr>
      <vt:lpstr>Article 2/8 – Moment about an Arbitrary Axis </vt:lpstr>
      <vt:lpstr>Article 2/8 – Varignon’s Theorem in Three Dimensions</vt:lpstr>
      <vt:lpstr>Article 2/8 – Couples in Three Dimensions (1 of 3)</vt:lpstr>
      <vt:lpstr>Article 2/8 – Couples in Three Dimensions (2 of 3)</vt:lpstr>
      <vt:lpstr>Article 2/8 – Force-Couple Systems</vt:lpstr>
      <vt:lpstr>Article 2/8 – Sample Problem 2/11 (1 of 2)</vt:lpstr>
      <vt:lpstr>Article 2/8 – Sample Problem 2/11 (2 of 2)</vt:lpstr>
      <vt:lpstr>Article 2/8 – Sample Problem 2/12 (1 of 2)</vt:lpstr>
      <vt:lpstr>Article 2/8 – Sample Problem 2/12 (2 of 2)</vt:lpstr>
      <vt:lpstr>Article 2/8 – Sample Problem 2/13 (1 of 4)</vt:lpstr>
      <vt:lpstr>Article 2/8 – Sample Problem 2/13 (2 of 4)</vt:lpstr>
      <vt:lpstr>Article 2/8 – Sample Problem 2/13 (3 of 4)</vt:lpstr>
      <vt:lpstr>Article 2/8 – Sample Problem 2/13 (4 of 4)</vt:lpstr>
      <vt:lpstr>Article 2/8 – Sample Problem 2/14 (1 of 2)</vt:lpstr>
      <vt:lpstr>Article 2/8 – Sample Problem 2/14 (2 of 2)</vt:lpstr>
      <vt:lpstr>Article 2/8 – Sample Problem 2/15 (1 of 2)</vt:lpstr>
      <vt:lpstr>Article 2/8 – Sample Problem 2/15 (2 of 2)</vt:lpstr>
      <vt:lpstr>Article 2/9  Resultants (3D)</vt:lpstr>
      <vt:lpstr>Article 2/9 – Types of Force Systems (1 of 2)</vt:lpstr>
      <vt:lpstr>Article 2/9 – Types of Force Systems (2 of 2)</vt:lpstr>
      <vt:lpstr>Article 2/9 – Wrench Resultants (1 of 4)</vt:lpstr>
      <vt:lpstr>Article 2/9 – Wrench Resultants (2 of 4)</vt:lpstr>
      <vt:lpstr>Article 2/9 – Wrench Resultants (3 of 4)</vt:lpstr>
      <vt:lpstr>Article 2/9 – Wrench Resultants (4 of 4)</vt:lpstr>
      <vt:lpstr>Article 2/9 – Sample Problem 2/16 (1 of 2)</vt:lpstr>
      <vt:lpstr>Article 2/9 – Sample Problem 2/16 (2 of 2)</vt:lpstr>
      <vt:lpstr>Article 2/9 – Sample Problem 2/17 (1 of 2)</vt:lpstr>
      <vt:lpstr>Article 2/9 – Sample Problem 2/17 (2 of 2)</vt:lpstr>
      <vt:lpstr>Article 2/9 – Sample Problem 2/18 (1 of 4)</vt:lpstr>
      <vt:lpstr>Article 2/9 – Sample Problem 2/18 (2 of 4)</vt:lpstr>
      <vt:lpstr>Article 2/9 – Sample Problem 2/18 (3 of 4)</vt:lpstr>
      <vt:lpstr>Article 2/9 – Sample Problem 2/18 (4 of 4)</vt:lpstr>
      <vt:lpstr>Article 2/9 – Sample Problem 2/19 (1 of 3)</vt:lpstr>
      <vt:lpstr>Article 2/9 – Sample Problem 2/19 (2 of 3)</vt:lpstr>
      <vt:lpstr>Article 2/9 – Sample Problem 2/19 (3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Bolton</dc:creator>
  <cp:lastModifiedBy>Jeff Bolton</cp:lastModifiedBy>
  <cp:revision>131</cp:revision>
  <dcterms:created xsi:type="dcterms:W3CDTF">2018-02-20T02:32:50Z</dcterms:created>
  <dcterms:modified xsi:type="dcterms:W3CDTF">2018-08-04T01:09:51Z</dcterms:modified>
</cp:coreProperties>
</file>